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0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7" r:id="rId27"/>
    <p:sldId id="288" r:id="rId28"/>
    <p:sldId id="289" r:id="rId29"/>
    <p:sldId id="290" r:id="rId30"/>
    <p:sldId id="304" r:id="rId31"/>
    <p:sldId id="292" r:id="rId32"/>
    <p:sldId id="293" r:id="rId33"/>
    <p:sldId id="300" r:id="rId34"/>
    <p:sldId id="301" r:id="rId35"/>
    <p:sldId id="302" r:id="rId36"/>
    <p:sldId id="303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44" r:id="rId50"/>
    <p:sldId id="318" r:id="rId51"/>
    <p:sldId id="319" r:id="rId52"/>
    <p:sldId id="322" r:id="rId53"/>
    <p:sldId id="323" r:id="rId54"/>
    <p:sldId id="320" r:id="rId55"/>
    <p:sldId id="325" r:id="rId56"/>
    <p:sldId id="326" r:id="rId57"/>
    <p:sldId id="338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43" r:id="rId69"/>
    <p:sldId id="339" r:id="rId70"/>
    <p:sldId id="340" r:id="rId71"/>
    <p:sldId id="341" r:id="rId72"/>
    <p:sldId id="345" r:id="rId73"/>
    <p:sldId id="342" r:id="rId7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57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6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06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339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06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90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1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55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4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7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39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C7FE8-B77D-469D-9AF5-5F72909046B9}" type="datetimeFigureOut">
              <a:rPr lang="pt-BR" smtClean="0"/>
              <a:t>26/08/2016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54668-6306-422B-8C20-B80EA7C918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14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4.jpeg"/><Relationship Id="rId4" Type="http://schemas.openxmlformats.org/officeDocument/2006/relationships/image" Target="../media/image16.jpeg"/><Relationship Id="rId9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7.jpeg"/><Relationship Id="rId7" Type="http://schemas.openxmlformats.org/officeDocument/2006/relationships/image" Target="../media/image1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6.jpeg"/><Relationship Id="rId10" Type="http://schemas.openxmlformats.org/officeDocument/2006/relationships/image" Target="../media/image14.jpeg"/><Relationship Id="rId4" Type="http://schemas.openxmlformats.org/officeDocument/2006/relationships/image" Target="../media/image18.jpeg"/><Relationship Id="rId9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4.jpeg"/><Relationship Id="rId7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22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Classificação dos Seres Vivos e Reinos dos Micro-organismos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 dos seres vivos</a:t>
            </a:r>
            <a:endParaRPr lang="pt-BR" dirty="0"/>
          </a:p>
        </p:txBody>
      </p:sp>
      <p:pic>
        <p:nvPicPr>
          <p:cNvPr id="6" name="Picture 12" descr="http://www.jonnysize.com.br/website/blog/wp-content/uploads/j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52936"/>
            <a:ext cx="2618202" cy="2353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2395" y="1725242"/>
            <a:ext cx="4499605" cy="4152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554714" y="2365289"/>
            <a:ext cx="3533093" cy="332841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4" descr="http://naturlink.sapo.pt/ResourcesUser/GaleriaFauna/A%20intelig%C3%AAncia%20dos%20golfinhos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7" t="8927" r="5396" b="12648"/>
          <a:stretch/>
        </p:blipFill>
        <p:spPr bwMode="auto">
          <a:xfrm>
            <a:off x="723561" y="2082364"/>
            <a:ext cx="2590800" cy="1750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og.infg.com.br/in/11248264-dee-0b0/FT1500A/550/2014-678125828-2014010800643.jpg_2014010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t="4862" r="6542"/>
          <a:stretch/>
        </p:blipFill>
        <p:spPr bwMode="auto">
          <a:xfrm>
            <a:off x="251520" y="3688225"/>
            <a:ext cx="4114800" cy="20054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3719097" y="3400638"/>
            <a:ext cx="210032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Taxonomia Numérica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58533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 dos seres vivos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Sistemática Filogenética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Classifica os organismos de acordo com o grau de </a:t>
            </a:r>
            <a:r>
              <a:rPr lang="pt-BR" b="1" dirty="0" smtClean="0"/>
              <a:t>proximidade filogenética </a:t>
            </a:r>
            <a:r>
              <a:rPr lang="pt-BR" dirty="0" smtClean="0"/>
              <a:t>(parentesco), independente do número de caracteres aparentemente semelhantes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Homologias</a:t>
            </a:r>
            <a:r>
              <a:rPr lang="pt-BR" dirty="0" smtClean="0"/>
              <a:t>: órgãos ou estruturas que tem a mesma origem embriológica, ou seja, são o mesmo órgão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910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 dos seres vivos</a:t>
            </a:r>
            <a:endParaRPr lang="pt-BR" dirty="0"/>
          </a:p>
        </p:txBody>
      </p:sp>
      <p:pic>
        <p:nvPicPr>
          <p:cNvPr id="6" name="Picture 12" descr="http://www.jonnysize.com.br/website/blog/wp-content/uploads/j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02275"/>
            <a:ext cx="2618202" cy="2353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2395" y="1725242"/>
            <a:ext cx="4499605" cy="4152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757616" y="2426845"/>
            <a:ext cx="4386384" cy="24423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4" descr="http://naturlink.sapo.pt/ResourcesUser/GaleriaFauna/A%20intelig%C3%AAncia%20dos%20golfinhos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7" t="8927" r="5396" b="12648"/>
          <a:stretch/>
        </p:blipFill>
        <p:spPr bwMode="auto">
          <a:xfrm>
            <a:off x="1691680" y="1916832"/>
            <a:ext cx="2590800" cy="1750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og.infg.com.br/in/11248264-dee-0b0/FT1500A/550/2014-678125828-2014010800643.jpg_2014010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t="4862" r="6542"/>
          <a:stretch/>
        </p:blipFill>
        <p:spPr bwMode="auto">
          <a:xfrm>
            <a:off x="4951452" y="2664458"/>
            <a:ext cx="4114800" cy="20054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3719096" y="4559040"/>
            <a:ext cx="207703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Sistemática Filogenética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51463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 dos seres vivos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Sistemática Filogenética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Classifica os organismos de acordo com o grau de </a:t>
            </a:r>
            <a:r>
              <a:rPr lang="pt-BR" b="1" dirty="0" smtClean="0"/>
              <a:t>proximidade filogenética </a:t>
            </a:r>
            <a:r>
              <a:rPr lang="pt-BR" dirty="0" smtClean="0"/>
              <a:t>(parentesco), independente do número de caracteres aparentemente semelhantes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Homologias</a:t>
            </a:r>
            <a:r>
              <a:rPr lang="pt-BR" dirty="0" smtClean="0"/>
              <a:t>: órgãos ou estruturas que tem a mesma origem embriológica, ou seja, são o mesmo órgão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68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756592" y="274293"/>
            <a:ext cx="8229600" cy="1143000"/>
          </a:xfrm>
        </p:spPr>
        <p:txBody>
          <a:bodyPr/>
          <a:lstStyle/>
          <a:p>
            <a:r>
              <a:rPr lang="pt-BR" dirty="0" smtClean="0"/>
              <a:t>Classificação dos seres vivos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1700808"/>
            <a:ext cx="5554960" cy="452596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Inicialmente proposto por Lineu, os seres vivos são organizados hoje, a partir da sistemática filogenética, em </a:t>
            </a:r>
            <a:r>
              <a:rPr lang="pt-BR" b="1" dirty="0" smtClean="0"/>
              <a:t>táxons ou categorias hierárquicas</a:t>
            </a:r>
          </a:p>
          <a:p>
            <a:endParaRPr lang="pt-BR" b="1" dirty="0" smtClean="0"/>
          </a:p>
          <a:p>
            <a:r>
              <a:rPr lang="pt-BR" dirty="0" smtClean="0"/>
              <a:t>Os táxons mais abrangentes são os </a:t>
            </a:r>
            <a:r>
              <a:rPr lang="pt-BR" b="1" dirty="0" smtClean="0"/>
              <a:t>Domínios</a:t>
            </a:r>
            <a:endParaRPr lang="pt-BR" b="1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1266" name="Picture 2" descr="http://upload.wikimedia.org/wikipedia/commons/0/02/Scientific_classification_Portugue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77" y="260648"/>
            <a:ext cx="1845665" cy="6408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8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88640"/>
            <a:ext cx="8229600" cy="6264696"/>
          </a:xfrm>
        </p:spPr>
        <p:txBody>
          <a:bodyPr/>
          <a:lstStyle/>
          <a:p>
            <a:r>
              <a:rPr lang="pt-BR" dirty="0" smtClean="0"/>
              <a:t>Algumas categorias </a:t>
            </a:r>
            <a:r>
              <a:rPr lang="pt-BR" dirty="0" err="1" smtClean="0"/>
              <a:t>taxonônicas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Espécie</a:t>
            </a:r>
            <a:r>
              <a:rPr lang="pt-BR" dirty="0" smtClean="0"/>
              <a:t>: </a:t>
            </a:r>
            <a:r>
              <a:rPr lang="pt-BR" dirty="0" err="1" smtClean="0"/>
              <a:t>nomeclatura</a:t>
            </a:r>
            <a:r>
              <a:rPr lang="pt-BR" dirty="0" smtClean="0"/>
              <a:t> científica é binomial. Primeiro nome é o gênero, com a primeira letra maiúscula, e o segundo é o epiteto específico, todo em minúsculo. Todo nome da espécie deve ser sublinhado ou escrito em itálico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</a:t>
            </a:r>
            <a:r>
              <a:rPr lang="pt-BR" i="1" dirty="0" smtClean="0"/>
              <a:t>Homo sapiens, Canis </a:t>
            </a:r>
            <a:r>
              <a:rPr lang="pt-BR" i="1" dirty="0" err="1" smtClean="0"/>
              <a:t>familiaris</a:t>
            </a:r>
            <a:r>
              <a:rPr lang="pt-BR" i="1" dirty="0" smtClean="0"/>
              <a:t>, </a:t>
            </a:r>
            <a:r>
              <a:rPr lang="pt-BR" i="1" dirty="0" err="1" smtClean="0"/>
              <a:t>Panthera</a:t>
            </a:r>
            <a:r>
              <a:rPr lang="pt-BR" i="1" dirty="0" smtClean="0"/>
              <a:t> </a:t>
            </a:r>
            <a:r>
              <a:rPr lang="pt-BR" i="1" dirty="0" err="1" smtClean="0"/>
              <a:t>leo</a:t>
            </a:r>
            <a:r>
              <a:rPr lang="pt-BR" i="1" dirty="0" smtClean="0"/>
              <a:t>, Aedes aegypti</a:t>
            </a:r>
          </a:p>
        </p:txBody>
      </p:sp>
    </p:spTree>
    <p:extLst>
      <p:ext uri="{BB962C8B-B14F-4D97-AF65-F5344CB8AC3E}">
        <p14:creationId xmlns:p14="http://schemas.microsoft.com/office/powerpoint/2010/main" val="183423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0"/>
            <a:ext cx="8229600" cy="6669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Gênero</a:t>
            </a:r>
            <a:r>
              <a:rPr lang="pt-BR" dirty="0" smtClean="0"/>
              <a:t>: inclui várias espécies. Uma única palavra, inicial maiúscula, sublinhada ou em itálico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</a:t>
            </a:r>
            <a:r>
              <a:rPr lang="pt-BR" i="1" dirty="0" err="1" smtClean="0"/>
              <a:t>Panthera</a:t>
            </a:r>
            <a:r>
              <a:rPr lang="pt-BR" i="1" dirty="0" smtClean="0"/>
              <a:t>, Homo, </a:t>
            </a:r>
            <a:r>
              <a:rPr lang="pt-BR" i="1" dirty="0" err="1" smtClean="0"/>
              <a:t>Culex</a:t>
            </a:r>
            <a:r>
              <a:rPr lang="pt-BR" i="1" dirty="0" smtClean="0"/>
              <a:t>, </a:t>
            </a:r>
            <a:r>
              <a:rPr lang="pt-BR" i="1" dirty="0" err="1" smtClean="0"/>
              <a:t>Penicillum</a:t>
            </a:r>
            <a:r>
              <a:rPr lang="pt-BR" i="1" dirty="0" smtClean="0"/>
              <a:t>, </a:t>
            </a:r>
            <a:r>
              <a:rPr lang="pt-BR" i="1" dirty="0" err="1" smtClean="0"/>
              <a:t>Gallus</a:t>
            </a:r>
            <a:r>
              <a:rPr lang="pt-BR" i="1" dirty="0" smtClean="0"/>
              <a:t>, Atta 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i="1" dirty="0" smtClean="0"/>
              <a:t>. </a:t>
            </a:r>
            <a:r>
              <a:rPr lang="pt-BR" b="1" dirty="0" smtClean="0"/>
              <a:t>Família</a:t>
            </a:r>
            <a:r>
              <a:rPr lang="pt-BR" dirty="0" smtClean="0"/>
              <a:t>: inclui vários gêneros. Caracterizada por uma terminação, -</a:t>
            </a:r>
            <a:r>
              <a:rPr lang="pt-BR" dirty="0" err="1" smtClean="0"/>
              <a:t>idae</a:t>
            </a:r>
            <a:r>
              <a:rPr lang="pt-BR" dirty="0" smtClean="0"/>
              <a:t> para animais e – </a:t>
            </a:r>
            <a:r>
              <a:rPr lang="pt-BR" dirty="0" err="1" smtClean="0"/>
              <a:t>aceae</a:t>
            </a:r>
            <a:r>
              <a:rPr lang="pt-BR" dirty="0" smtClean="0"/>
              <a:t> para vegetais, por exemplo.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</a:t>
            </a:r>
            <a:r>
              <a:rPr lang="pt-BR" dirty="0" err="1" smtClean="0"/>
              <a:t>Hominidae</a:t>
            </a:r>
            <a:r>
              <a:rPr lang="pt-BR" dirty="0" smtClean="0"/>
              <a:t>, </a:t>
            </a:r>
            <a:r>
              <a:rPr lang="pt-BR" dirty="0" err="1" smtClean="0"/>
              <a:t>Felidae</a:t>
            </a:r>
            <a:r>
              <a:rPr lang="pt-BR" dirty="0" smtClean="0"/>
              <a:t>, </a:t>
            </a:r>
            <a:r>
              <a:rPr lang="pt-BR" dirty="0" err="1" smtClean="0"/>
              <a:t>Ursidae</a:t>
            </a:r>
            <a:r>
              <a:rPr lang="pt-BR" dirty="0" smtClean="0"/>
              <a:t>, </a:t>
            </a:r>
            <a:r>
              <a:rPr lang="pt-BR" dirty="0" err="1" smtClean="0"/>
              <a:t>Bromeliaceae</a:t>
            </a:r>
            <a:r>
              <a:rPr lang="pt-BR" dirty="0" smtClean="0"/>
              <a:t>, </a:t>
            </a:r>
            <a:r>
              <a:rPr lang="pt-BR" dirty="0" err="1" smtClean="0"/>
              <a:t>Melastomataceae</a:t>
            </a:r>
            <a:r>
              <a:rPr lang="pt-BR" dirty="0" smtClean="0"/>
              <a:t>, </a:t>
            </a:r>
            <a:r>
              <a:rPr lang="pt-BR" dirty="0" err="1" smtClean="0"/>
              <a:t>Rutaceae</a:t>
            </a:r>
            <a:r>
              <a:rPr lang="pt-BR" dirty="0" smtClean="0"/>
              <a:t>, </a:t>
            </a:r>
            <a:r>
              <a:rPr lang="pt-BR" dirty="0" err="1" smtClean="0"/>
              <a:t>Orquidaceae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06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4525963"/>
          </a:xfrm>
        </p:spPr>
        <p:txBody>
          <a:bodyPr/>
          <a:lstStyle/>
          <a:p>
            <a:r>
              <a:rPr lang="pt-BR" b="1" dirty="0" smtClean="0"/>
              <a:t>Classificação dos organismos em reinos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Foram propostos por vários autores várias formas de classificar os grandes grupos de organismos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5 reinos: mais comum, CEFET/COLTEC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98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elhorcomsaude.com/wp-content/uploads/2015/02/Bacteri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219" y="-6394"/>
            <a:ext cx="5231726" cy="3494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jornalggn.com.br/sites/default/files/u16/bacter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0"/>
            <a:ext cx="5715000" cy="428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dnb.20m.es/ciencias-mixtas/files/2014/03/Anabaena_13_600x385_flos-aquae_2_nies.go_.jp0008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8265"/>
            <a:ext cx="4440366" cy="2852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felixmoronta.com/wp-content/uploads/02-CIANO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488400"/>
            <a:ext cx="4762500" cy="3352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atheuseandressav03.files.wordpress.com/2011/04/gramne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581085"/>
            <a:ext cx="2381250" cy="1814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0" y="4370"/>
            <a:ext cx="3779912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smtClean="0"/>
              <a:t>Monera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Procariotos</a:t>
            </a:r>
          </a:p>
          <a:p>
            <a:r>
              <a:rPr lang="pt-BR" sz="2800" b="1" dirty="0" smtClean="0"/>
              <a:t>. Unicelulares</a:t>
            </a:r>
          </a:p>
          <a:p>
            <a:r>
              <a:rPr lang="pt-BR" sz="2800" b="1" dirty="0" smtClean="0"/>
              <a:t>. Auto e Heterótrofos</a:t>
            </a:r>
          </a:p>
          <a:p>
            <a:r>
              <a:rPr lang="pt-BR" sz="2800" b="1" dirty="0" smtClean="0"/>
              <a:t>. Bactérias e Cianobactérias</a:t>
            </a:r>
          </a:p>
        </p:txBody>
      </p:sp>
    </p:spTree>
    <p:extLst>
      <p:ext uri="{BB962C8B-B14F-4D97-AF65-F5344CB8AC3E}">
        <p14:creationId xmlns:p14="http://schemas.microsoft.com/office/powerpoint/2010/main" val="35902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2" name="Picture 4" descr="http://www.infopedia.pt/apoio/recursos/adc0009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0" r="8846"/>
          <a:stretch/>
        </p:blipFill>
        <p:spPr bwMode="auto">
          <a:xfrm>
            <a:off x="4220288" y="-19902"/>
            <a:ext cx="4907238" cy="4061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4.bp.blogspot.com/-yIpcZ78CI3s/UGOAkglOabI/AAAAAAAAHg4/a_KWr3J_9hk/s1600/a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2097"/>
            <a:ext cx="4139208" cy="2925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thumbs.dreamstime.com/z/alga-vermelha-em-long-beach-5969563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b="16233"/>
          <a:stretch/>
        </p:blipFill>
        <p:spPr bwMode="auto">
          <a:xfrm>
            <a:off x="6849744" y="-4868863"/>
            <a:ext cx="5688330" cy="39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aos.iacpublishinglabs.com/question/aq/700px-394px/paramecia-live_db039d2706e5829c.jpg?domain=cx.aos.ask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08" y="4041129"/>
            <a:ext cx="5004792" cy="2816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2.bp.blogspot.com/-t3MZIgMIye8/U_IMVoISfTI/AAAAAAAAI-8/Azbk1v0neNI/s1600/alga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7" y="0"/>
            <a:ext cx="6105685" cy="4086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0" y="4370"/>
            <a:ext cx="3779912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smtClean="0"/>
              <a:t>Protista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Eucariotos</a:t>
            </a:r>
          </a:p>
          <a:p>
            <a:r>
              <a:rPr lang="pt-BR" sz="2800" b="1" dirty="0" smtClean="0"/>
              <a:t>. Unicelulares e Pluricelulares</a:t>
            </a:r>
          </a:p>
          <a:p>
            <a:r>
              <a:rPr lang="pt-BR" sz="2800" b="1" dirty="0" smtClean="0"/>
              <a:t>. Auto e Heterótrofos</a:t>
            </a:r>
          </a:p>
          <a:p>
            <a:r>
              <a:rPr lang="pt-BR" sz="2800" b="1" dirty="0" smtClean="0"/>
              <a:t>. Algas e Protozoários</a:t>
            </a:r>
          </a:p>
        </p:txBody>
      </p:sp>
    </p:spTree>
    <p:extLst>
      <p:ext uri="{BB962C8B-B14F-4D97-AF65-F5344CB8AC3E}">
        <p14:creationId xmlns:p14="http://schemas.microsoft.com/office/powerpoint/2010/main" val="248563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http://www.not1.com.br/wp-content/uploads/2011/05/Cogumel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405068"/>
            <a:ext cx="1371972" cy="1351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eioambiente.culturamix.com/blog/wp-content/gallery/7_7/defesa-dos-anuro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564904"/>
            <a:ext cx="2763441" cy="2073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mg1.recadosonline.com/482/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365104"/>
            <a:ext cx="2956595" cy="2118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ebsmed.portoalegre.rs.gov.br/escolas/obino/revista/c11_aracnideos/Lacra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925210"/>
            <a:ext cx="2847866" cy="1678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rasilescola.com/upload/conteudo/images/34d4088f4e76c7f17f0831e11f1030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6" y="3526400"/>
            <a:ext cx="2782329" cy="2726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1900" y="-171400"/>
            <a:ext cx="8229600" cy="1143000"/>
          </a:xfrm>
        </p:spPr>
        <p:txBody>
          <a:bodyPr/>
          <a:lstStyle/>
          <a:p>
            <a:r>
              <a:rPr lang="pt-BR" dirty="0" smtClean="0"/>
              <a:t>Biodiversidade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725412"/>
            <a:ext cx="8229600" cy="4525963"/>
          </a:xfrm>
        </p:spPr>
        <p:txBody>
          <a:bodyPr/>
          <a:lstStyle/>
          <a:p>
            <a:r>
              <a:rPr lang="pt-BR" dirty="0" smtClean="0"/>
              <a:t>De onde surgiram tantas estruturas, formas e funções?</a:t>
            </a:r>
            <a:endParaRPr lang="pt-BR" dirty="0"/>
          </a:p>
        </p:txBody>
      </p:sp>
      <p:pic>
        <p:nvPicPr>
          <p:cNvPr id="1026" name="Picture 2" descr="http://jornalggn.com.br/sites/default/files/u16/bacteri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45254"/>
            <a:ext cx="2857500" cy="2143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redwoodhikes.com/Sequoias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66" y="1484784"/>
            <a:ext cx="2489200" cy="1658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biologados.com.br/images/musgo_briofita_bryophyta_bryopsida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04037"/>
            <a:ext cx="1808976" cy="1834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6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www.agrolink.com.br/agromidias/problemas/g/penicillium-digitatum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857364"/>
            <a:ext cx="2286015" cy="1714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4" descr="http://farm5.static.flickr.com/4047/4605233896_21407b25e5_o_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3165" y="0"/>
            <a:ext cx="3690835" cy="2306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http://cienciahoje.uol.com.br/revista-ch/2010/267/comer-pao-com-bolor-faz-mal-a-saude-torra-lo-neutraliza-o-possivel-efeito-malefico/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714752"/>
            <a:ext cx="4714872" cy="3143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12" descr="http://www.uoguelph.ca/~gbarron/MISCELLANEOUS/penici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9453" y="-1"/>
            <a:ext cx="5462618" cy="3721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 descr="http://checklists.datazone.darwinfoundation.org/static/photos/checklists/display/basidiomycota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53165" y="1870118"/>
            <a:ext cx="3697437" cy="2773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http://idata.over-blog.com/3/37/51/77/tmentagrophytes5_jpg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95085" y="3714752"/>
            <a:ext cx="4420672" cy="3132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0" y="4370"/>
            <a:ext cx="3779912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err="1" smtClean="0"/>
              <a:t>Fungi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Eucariotos</a:t>
            </a:r>
          </a:p>
          <a:p>
            <a:r>
              <a:rPr lang="pt-BR" sz="2800" b="1" dirty="0" smtClean="0"/>
              <a:t>. Unicelulares e Pluricelulares</a:t>
            </a:r>
          </a:p>
          <a:p>
            <a:r>
              <a:rPr lang="pt-BR" sz="2800" b="1" dirty="0" smtClean="0"/>
              <a:t>. Heterótrofos</a:t>
            </a:r>
          </a:p>
          <a:p>
            <a:r>
              <a:rPr lang="pt-BR" sz="2800" b="1" dirty="0" smtClean="0"/>
              <a:t>. Fungos</a:t>
            </a:r>
          </a:p>
        </p:txBody>
      </p:sp>
    </p:spTree>
    <p:extLst>
      <p:ext uri="{BB962C8B-B14F-4D97-AF65-F5344CB8AC3E}">
        <p14:creationId xmlns:p14="http://schemas.microsoft.com/office/powerpoint/2010/main" val="21679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4" descr="http://www.surflavaroupas.com.br/Resources/Images/Article-image-cherry-blossom-Flor-de-cerejeira813-1939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36096" cy="3054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meioambiente.culturamix.com/blog/wp-content/gallery/2-150/qual-estrutura-de-briofitas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62" y="2918706"/>
            <a:ext cx="3685450" cy="2454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://designtendencia.pn5.com.br/wp-content/uploads/2013/07/Arvore-na-primavera_2420_1600x120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2757" b="15676"/>
          <a:stretch/>
        </p:blipFill>
        <p:spPr bwMode="auto">
          <a:xfrm>
            <a:off x="5751865" y="4695025"/>
            <a:ext cx="3392135" cy="2162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2.bp.blogspot.com/-EecX12EQ8-c/VSVqRl6mlDI/AAAAAAAAPfE/n_s6PVDzRWM/s1600/sequoiaForestCaliforn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" y="3001642"/>
            <a:ext cx="5782729" cy="3856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1.bp.blogspot.com/-jamj7W2R4NM/T29c8Uld4qI/AAAAAAAACXo/n3pMj4qxxkk/s1600/pinh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"/>
            <a:ext cx="3851920" cy="3016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blog.giulianaflores.com.br/wp-content/uploads/2014/01/samambai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19" y="4623039"/>
            <a:ext cx="2979946" cy="223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0" y="4370"/>
            <a:ext cx="3779912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err="1" smtClean="0"/>
              <a:t>Plantae</a:t>
            </a:r>
            <a:r>
              <a:rPr lang="pt-BR" sz="3600" b="1" dirty="0" smtClean="0"/>
              <a:t> (</a:t>
            </a:r>
            <a:r>
              <a:rPr lang="pt-BR" sz="3600" b="1" dirty="0" err="1" smtClean="0"/>
              <a:t>Metáfita</a:t>
            </a:r>
            <a:r>
              <a:rPr lang="pt-BR" sz="3600" b="1" dirty="0" smtClean="0"/>
              <a:t>)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Eucariotos</a:t>
            </a:r>
          </a:p>
          <a:p>
            <a:r>
              <a:rPr lang="pt-BR" sz="2800" b="1" dirty="0" smtClean="0"/>
              <a:t>. Pluricelulares</a:t>
            </a:r>
          </a:p>
          <a:p>
            <a:r>
              <a:rPr lang="pt-BR" sz="2800" b="1" dirty="0" smtClean="0"/>
              <a:t>. Autótrofos</a:t>
            </a:r>
          </a:p>
          <a:p>
            <a:r>
              <a:rPr lang="pt-BR" sz="2800" b="1" dirty="0" smtClean="0"/>
              <a:t>. Plantas</a:t>
            </a:r>
          </a:p>
        </p:txBody>
      </p:sp>
    </p:spTree>
    <p:extLst>
      <p:ext uri="{BB962C8B-B14F-4D97-AF65-F5344CB8AC3E}">
        <p14:creationId xmlns:p14="http://schemas.microsoft.com/office/powerpoint/2010/main" val="21267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8" descr="http://ideiasnamala.files.wordpress.com/2011/08/clown-anemonef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971430" cy="5356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hypescience.com/wp-content/uploads/2010/07/agu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8"/>
          <a:stretch/>
        </p:blipFill>
        <p:spPr bwMode="auto">
          <a:xfrm>
            <a:off x="3971386" y="-389"/>
            <a:ext cx="2775778" cy="3022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guiahomeopatico.com/wp-content/uploads/2014/04/1280px-Sp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19" y="0"/>
            <a:ext cx="3003855" cy="2180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tp://www.biologia.seed.pr.gov.br/modules/galeria/uploads/4/normal_4serpente_do_m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19" y="2180142"/>
            <a:ext cx="3047281" cy="2062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papeldeparede.fotosdahora.com.br/wallpaper/02Animais/02015lagarto/lagarto_0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78"/>
          <a:stretch/>
        </p:blipFill>
        <p:spPr bwMode="auto">
          <a:xfrm>
            <a:off x="6613065" y="4242212"/>
            <a:ext cx="2487510" cy="2615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www.artleo.com/pic/201106/1366x768/artleo.com-3270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/>
          <a:stretch/>
        </p:blipFill>
        <p:spPr bwMode="auto">
          <a:xfrm>
            <a:off x="0" y="3854144"/>
            <a:ext cx="4874236" cy="3003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://www.cm-funchal.pt/ciencia/images/stories/especie_do_mes/2012/05/fig2_pedro%20vasconcelos_madeira.rz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59" y="4951154"/>
            <a:ext cx="2851358" cy="1906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3/34/Cylinroiulus_caeruleocinctus_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386" y="3038864"/>
            <a:ext cx="2921304" cy="2307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-1" y="4370"/>
            <a:ext cx="4283969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err="1" smtClean="0"/>
              <a:t>Animalia</a:t>
            </a:r>
            <a:r>
              <a:rPr lang="pt-BR" sz="3600" b="1" dirty="0" smtClean="0"/>
              <a:t> (</a:t>
            </a:r>
            <a:r>
              <a:rPr lang="pt-BR" sz="3600" b="1" dirty="0" err="1" smtClean="0"/>
              <a:t>Metazoa</a:t>
            </a:r>
            <a:r>
              <a:rPr lang="pt-BR" sz="3600" b="1" dirty="0" smtClean="0"/>
              <a:t>)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Eucariotos</a:t>
            </a:r>
          </a:p>
          <a:p>
            <a:r>
              <a:rPr lang="pt-BR" sz="2800" b="1" dirty="0" smtClean="0"/>
              <a:t>. Pluricelulares</a:t>
            </a:r>
          </a:p>
          <a:p>
            <a:r>
              <a:rPr lang="pt-BR" sz="2800" b="1" dirty="0" smtClean="0"/>
              <a:t>. Heterótrofos</a:t>
            </a:r>
          </a:p>
          <a:p>
            <a:r>
              <a:rPr lang="pt-BR" sz="2800" b="1" dirty="0" smtClean="0"/>
              <a:t>. Animais</a:t>
            </a:r>
          </a:p>
        </p:txBody>
      </p:sp>
    </p:spTree>
    <p:extLst>
      <p:ext uri="{BB962C8B-B14F-4D97-AF65-F5344CB8AC3E}">
        <p14:creationId xmlns:p14="http://schemas.microsoft.com/office/powerpoint/2010/main" val="22374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Vírus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Não possuem células, somente observados no microscópio eletrônico (muito pequenos)</a:t>
            </a:r>
          </a:p>
          <a:p>
            <a:endParaRPr lang="pt-BR" dirty="0"/>
          </a:p>
          <a:p>
            <a:r>
              <a:rPr lang="pt-BR" b="1" dirty="0" smtClean="0"/>
              <a:t>Parasitas Intracelulares Obrigatórios</a:t>
            </a:r>
          </a:p>
          <a:p>
            <a:endParaRPr lang="pt-BR" dirty="0"/>
          </a:p>
          <a:p>
            <a:r>
              <a:rPr lang="pt-BR" dirty="0" smtClean="0"/>
              <a:t>Estrutura simples: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Envelope</a:t>
            </a:r>
            <a:r>
              <a:rPr lang="pt-BR" dirty="0" smtClean="0"/>
              <a:t>: envoltório lipoproteico que envolve o capsídeo (presente em apenas alguns vírus)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Capsídeo</a:t>
            </a:r>
            <a:r>
              <a:rPr lang="pt-BR" dirty="0" smtClean="0"/>
              <a:t>: cápsula proteica que envolve o material genético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Material</a:t>
            </a:r>
            <a:r>
              <a:rPr lang="pt-BR" dirty="0" smtClean="0"/>
              <a:t> </a:t>
            </a:r>
            <a:r>
              <a:rPr lang="pt-BR" b="1" dirty="0" smtClean="0"/>
              <a:t>Genético</a:t>
            </a:r>
            <a:r>
              <a:rPr lang="pt-BR" dirty="0" smtClean="0"/>
              <a:t>: DNA ou RNA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2290" name="Picture 2" descr="http://www.bronquite-infecciosa.com/images/virus-parti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844824"/>
            <a:ext cx="2000250" cy="1857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22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 descr="http://thumbs.dreamstime.com/z/estrutura-do-v%C3%ADrus-de-herpes-271828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0" r="520" b="8320"/>
          <a:stretch/>
        </p:blipFill>
        <p:spPr bwMode="auto">
          <a:xfrm>
            <a:off x="826096" y="116632"/>
            <a:ext cx="7701292" cy="6533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3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Vírus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Os vírus podem infectar (parasitar) diversos seres vivos: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Bacteriófagos</a:t>
            </a:r>
            <a:r>
              <a:rPr lang="pt-BR" dirty="0" smtClean="0"/>
              <a:t>: vírus que infectam bactérias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Vírus</a:t>
            </a:r>
            <a:r>
              <a:rPr lang="pt-BR" dirty="0" smtClean="0"/>
              <a:t> </a:t>
            </a:r>
            <a:r>
              <a:rPr lang="pt-BR" b="1" dirty="0" smtClean="0"/>
              <a:t>de</a:t>
            </a:r>
            <a:r>
              <a:rPr lang="pt-BR" dirty="0" smtClean="0"/>
              <a:t> </a:t>
            </a:r>
            <a:r>
              <a:rPr lang="pt-BR" b="1" dirty="0" smtClean="0"/>
              <a:t>plantas</a:t>
            </a:r>
            <a:r>
              <a:rPr lang="pt-BR" dirty="0" smtClean="0"/>
              <a:t>: quase todos são vírus de RNA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Vírus</a:t>
            </a:r>
            <a:r>
              <a:rPr lang="pt-BR" dirty="0" smtClean="0"/>
              <a:t> </a:t>
            </a:r>
            <a:r>
              <a:rPr lang="pt-BR" b="1" dirty="0" smtClean="0"/>
              <a:t>de</a:t>
            </a:r>
            <a:r>
              <a:rPr lang="pt-BR" dirty="0" smtClean="0"/>
              <a:t> </a:t>
            </a:r>
            <a:r>
              <a:rPr lang="pt-BR" b="1" dirty="0" smtClean="0"/>
              <a:t>animais</a:t>
            </a:r>
            <a:r>
              <a:rPr lang="pt-BR" dirty="0" smtClean="0"/>
              <a:t>: grande maioria, podem ser de DNA ou RNA (</a:t>
            </a:r>
            <a:r>
              <a:rPr lang="pt-BR" dirty="0" err="1"/>
              <a:t>E</a:t>
            </a:r>
            <a:r>
              <a:rPr lang="pt-BR" dirty="0" err="1" smtClean="0"/>
              <a:t>x</a:t>
            </a:r>
            <a:r>
              <a:rPr lang="pt-BR" dirty="0" smtClean="0"/>
              <a:t>: HIV, Herpes, </a:t>
            </a:r>
            <a:r>
              <a:rPr lang="pt-BR" dirty="0" err="1" smtClean="0"/>
              <a:t>etc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259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Vírus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4338" name="Picture 2" descr="http://img1.wikia.nocookie.net/__cb20131004045826/aia1317/pt-br/images/3/3b/Cic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745288" cy="6233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3166" y="5887468"/>
            <a:ext cx="176368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Ciclo do HIV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19880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oxicumbiologicus.files.wordpress.com/2013/03/variola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2" y="676198"/>
            <a:ext cx="3590925" cy="2705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rb.am.br/wp-content/uploads/2016/07/saramp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897668"/>
            <a:ext cx="4476750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02012" y="3114760"/>
            <a:ext cx="12666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Varíola</a:t>
            </a:r>
            <a:endParaRPr lang="pt-BR" sz="2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46667" y="2857585"/>
            <a:ext cx="142147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Sarampo</a:t>
            </a:r>
            <a:endParaRPr lang="pt-BR" sz="2400" b="1" dirty="0"/>
          </a:p>
        </p:txBody>
      </p:sp>
      <p:pic>
        <p:nvPicPr>
          <p:cNvPr id="1030" name="Picture 6" descr="http://www.sintomasiniciais.com.br/wp-content/uploads/2014/12/catapora-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2" y="3774205"/>
            <a:ext cx="3581400" cy="2409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98999" y="5965186"/>
            <a:ext cx="151406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Catapora</a:t>
            </a:r>
            <a:endParaRPr lang="pt-BR" sz="2400" b="1" dirty="0"/>
          </a:p>
        </p:txBody>
      </p:sp>
      <p:pic>
        <p:nvPicPr>
          <p:cNvPr id="1032" name="Picture 8" descr="http://www.mdsaude.com/wp-content/uploads/Rubeola-na-gravide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638" y="3709121"/>
            <a:ext cx="4671425" cy="2464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4355976" y="5965186"/>
            <a:ext cx="137980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Rubéola</a:t>
            </a:r>
            <a:endParaRPr lang="pt-BR" sz="2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162828" y="-713"/>
            <a:ext cx="665889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Viroses de contaminação por via oral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46329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tuasaude.com/img/si/nt/sintomas-e-como-se-pega-a-caxumba-1-640-4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9" y="260648"/>
            <a:ext cx="5297467" cy="35344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67764" y="3635326"/>
            <a:ext cx="176368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Caxumba</a:t>
            </a:r>
            <a:endParaRPr lang="pt-BR" sz="2400" b="1" dirty="0"/>
          </a:p>
        </p:txBody>
      </p:sp>
      <p:pic>
        <p:nvPicPr>
          <p:cNvPr id="2052" name="Picture 4" descr="http://saude.consultaclick.com.br/wp-content/uploads/2013/06/grip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327824"/>
            <a:ext cx="5143500" cy="238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915816" y="6021288"/>
            <a:ext cx="115549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Gripes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685965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1600" y="188640"/>
            <a:ext cx="729760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Viroses de contaminação através de vetor</a:t>
            </a:r>
            <a:endParaRPr lang="pt-BR" sz="3200" b="1" dirty="0"/>
          </a:p>
        </p:txBody>
      </p:sp>
      <p:pic>
        <p:nvPicPr>
          <p:cNvPr id="3074" name="Picture 2" descr="http://s3.india.com/wp-content/uploads/2016/01/Aedes-aegypti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3" y="1250136"/>
            <a:ext cx="8502149" cy="504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25786" y="6024242"/>
            <a:ext cx="491031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i="1" dirty="0" smtClean="0"/>
              <a:t>Aedes aegypti – </a:t>
            </a:r>
            <a:r>
              <a:rPr lang="pt-BR" sz="2400" b="1" dirty="0" smtClean="0"/>
              <a:t>Fêmea Hematófaga</a:t>
            </a:r>
            <a:endParaRPr lang="pt-BR" sz="2400" b="1" i="1" dirty="0"/>
          </a:p>
        </p:txBody>
      </p:sp>
    </p:spTree>
    <p:extLst>
      <p:ext uri="{BB962C8B-B14F-4D97-AF65-F5344CB8AC3E}">
        <p14:creationId xmlns:p14="http://schemas.microsoft.com/office/powerpoint/2010/main" val="321383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pt-BR" dirty="0" smtClean="0"/>
              <a:t>Classificação dos seres vivos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489652"/>
            <a:ext cx="8229600" cy="4525963"/>
          </a:xfrm>
        </p:spPr>
        <p:txBody>
          <a:bodyPr/>
          <a:lstStyle/>
          <a:p>
            <a:r>
              <a:rPr lang="pt-BR" b="1" dirty="0" smtClean="0"/>
              <a:t>Sistemática</a:t>
            </a:r>
            <a:r>
              <a:rPr lang="pt-BR" dirty="0" smtClean="0"/>
              <a:t>: Área das Ciências </a:t>
            </a:r>
            <a:r>
              <a:rPr lang="pt-BR" dirty="0"/>
              <a:t>B</a:t>
            </a:r>
            <a:r>
              <a:rPr lang="pt-BR" dirty="0" smtClean="0"/>
              <a:t>iológicas que  da nome e classifica os seres vivos</a:t>
            </a:r>
            <a:endParaRPr lang="pt-BR" dirty="0"/>
          </a:p>
        </p:txBody>
      </p:sp>
      <p:pic>
        <p:nvPicPr>
          <p:cNvPr id="2050" name="Picture 2" descr="http://upload.wikimedia.org/wikipedia/commons/6/68/Carl_von_Linn%C3%A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32332"/>
            <a:ext cx="3195163" cy="3861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ijuca.nova-acropole.org.br/sites/default/files/biografia/aristote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11" y="2609714"/>
            <a:ext cx="3044735" cy="4059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275856" y="2951366"/>
            <a:ext cx="10801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Lineu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377117" y="6015615"/>
            <a:ext cx="17945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Aristóteles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929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elhorcomsaude.com/wp-content/uploads/2015/02/Bacteri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219" y="-6394"/>
            <a:ext cx="5231726" cy="3494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jornalggn.com.br/sites/default/files/u16/bacter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0"/>
            <a:ext cx="5715000" cy="428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dnb.20m.es/ciencias-mixtas/files/2014/03/Anabaena_13_600x385_flos-aquae_2_nies.go_.jp0008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8265"/>
            <a:ext cx="4440366" cy="2852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felixmoronta.com/wp-content/uploads/02-CIANO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488400"/>
            <a:ext cx="4762500" cy="3352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atheuseandressav03.files.wordpress.com/2011/04/gramne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581085"/>
            <a:ext cx="2381250" cy="1814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0" y="4370"/>
            <a:ext cx="3779912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smtClean="0"/>
              <a:t>Monera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Procariotos</a:t>
            </a:r>
          </a:p>
          <a:p>
            <a:r>
              <a:rPr lang="pt-BR" sz="2800" b="1" dirty="0" smtClean="0"/>
              <a:t>. Unicelulares</a:t>
            </a:r>
          </a:p>
          <a:p>
            <a:r>
              <a:rPr lang="pt-BR" sz="2800" b="1" dirty="0" smtClean="0"/>
              <a:t>. Auto e Heterótrofos</a:t>
            </a:r>
          </a:p>
          <a:p>
            <a:r>
              <a:rPr lang="pt-BR" sz="2800" b="1" dirty="0" smtClean="0"/>
              <a:t>. Bactérias e Cianobactérias</a:t>
            </a:r>
          </a:p>
        </p:txBody>
      </p:sp>
    </p:spTree>
    <p:extLst>
      <p:ext uri="{BB962C8B-B14F-4D97-AF65-F5344CB8AC3E}">
        <p14:creationId xmlns:p14="http://schemas.microsoft.com/office/powerpoint/2010/main" val="7054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Bactérias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6631"/>
            <a:ext cx="4427984" cy="62148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r>
              <a:rPr lang="pt-BR" b="1" dirty="0"/>
              <a:t>P</a:t>
            </a:r>
            <a:r>
              <a:rPr lang="pt-BR" b="1" dirty="0" smtClean="0"/>
              <a:t>rocariontes</a:t>
            </a:r>
          </a:p>
          <a:p>
            <a:endParaRPr lang="pt-BR" b="1" dirty="0" smtClean="0"/>
          </a:p>
          <a:p>
            <a:endParaRPr lang="pt-BR" b="1" dirty="0" smtClean="0"/>
          </a:p>
          <a:p>
            <a:r>
              <a:rPr lang="pt-BR" dirty="0" smtClean="0"/>
              <a:t>Parede Celular</a:t>
            </a:r>
          </a:p>
          <a:p>
            <a:endParaRPr lang="pt-BR" dirty="0"/>
          </a:p>
          <a:p>
            <a:r>
              <a:rPr lang="pt-BR" dirty="0" smtClean="0"/>
              <a:t>Capsula bacteriana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smtClean="0"/>
              <a:t>Importância ambiental e na saúde humana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2290" name="Picture 2" descr="http://upload.wikimedia.org/wikipedia/commons/thumb/d/db/Prokaryote_cell_diagram_pt.svg/2000px-Prokaryote_cell_diagram_p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5" y="1730905"/>
            <a:ext cx="4421015" cy="3426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9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972616" y="476672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332037"/>
            <a:ext cx="8229600" cy="4525963"/>
          </a:xfrm>
        </p:spPr>
        <p:txBody>
          <a:bodyPr/>
          <a:lstStyle/>
          <a:p>
            <a:r>
              <a:rPr lang="pt-BR" dirty="0" smtClean="0"/>
              <a:t>Reprodução: </a:t>
            </a:r>
            <a:r>
              <a:rPr lang="pt-BR" b="1" dirty="0" smtClean="0"/>
              <a:t>assexuada</a:t>
            </a:r>
            <a:r>
              <a:rPr lang="pt-BR" dirty="0" smtClean="0"/>
              <a:t>, por bipartição</a:t>
            </a:r>
          </a:p>
          <a:p>
            <a:endParaRPr lang="pt-BR" dirty="0"/>
          </a:p>
          <a:p>
            <a:r>
              <a:rPr lang="pt-BR" dirty="0" smtClean="0"/>
              <a:t>Mecanismos de geração de diversidade: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Conjugação</a:t>
            </a:r>
          </a:p>
          <a:p>
            <a:pPr marL="0" indent="0">
              <a:buNone/>
            </a:pPr>
            <a:r>
              <a:rPr lang="pt-BR" dirty="0" smtClean="0"/>
              <a:t>. Transformação</a:t>
            </a:r>
          </a:p>
          <a:p>
            <a:pPr marL="0" indent="0">
              <a:buNone/>
            </a:pPr>
            <a:r>
              <a:rPr lang="pt-BR" dirty="0" smtClean="0"/>
              <a:t>. Transdução</a:t>
            </a:r>
            <a:endParaRPr lang="pt-BR" dirty="0"/>
          </a:p>
        </p:txBody>
      </p:sp>
      <p:pic>
        <p:nvPicPr>
          <p:cNvPr id="13314" name="Picture 2" descr="http://www.blog.mcientifica.com.br/wp-content/uploads/2013/01/Placa-de-Petri-bacteria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8640"/>
            <a:ext cx="2925124" cy="19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96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308" y="1628800"/>
            <a:ext cx="5772828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Importância Ambiental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Cianobactérias</a:t>
            </a:r>
            <a:r>
              <a:rPr lang="pt-BR" dirty="0" smtClean="0"/>
              <a:t>: bactérias fotossintetizantes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Muito abundantes no planeta (meio aquático)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Grandes produtoras de Oxigênio</a:t>
            </a:r>
            <a:endParaRPr lang="pt-BR" dirty="0"/>
          </a:p>
        </p:txBody>
      </p:sp>
      <p:pic>
        <p:nvPicPr>
          <p:cNvPr id="4" name="Picture 10" descr="http://felixmoronta.com/wp-content/uploads/02-CIAN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530" y="476672"/>
            <a:ext cx="4295930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63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Bactéria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0227" y="1872533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Bactérias decompositoras</a:t>
            </a:r>
            <a:r>
              <a:rPr lang="pt-BR" dirty="0" smtClean="0"/>
              <a:t>: importantes na decomposição de matéria orgânica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Bactérias do ciclo do nitrogênio</a:t>
            </a:r>
            <a:r>
              <a:rPr lang="pt-BR" dirty="0" smtClean="0"/>
              <a:t>: fixam o nitrogênio gasoso nas plantas, possibilitando sua utilização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Bactérias produtoras de celulase</a:t>
            </a:r>
            <a:r>
              <a:rPr lang="pt-BR" dirty="0" smtClean="0"/>
              <a:t>: associação (mutualismo) com herbívoros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5001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Bactéria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https://upload.wikimedia.org/wikipedia/commons/thumb/d/db/Nitrogen_Cycle_pt.png/500px-Nitrogen_Cycle_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484784"/>
            <a:ext cx="6976649" cy="5218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012160" y="1222947"/>
            <a:ext cx="30298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Ciclo do Nitrogênio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92078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-16443"/>
            <a:ext cx="8229600" cy="1143000"/>
          </a:xfrm>
        </p:spPr>
        <p:txBody>
          <a:bodyPr/>
          <a:lstStyle/>
          <a:p>
            <a:r>
              <a:rPr lang="pt-BR" dirty="0"/>
              <a:t>Bactéria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8612" y="980728"/>
            <a:ext cx="8229600" cy="4525963"/>
          </a:xfrm>
        </p:spPr>
        <p:txBody>
          <a:bodyPr/>
          <a:lstStyle/>
          <a:p>
            <a:r>
              <a:rPr lang="pt-BR" dirty="0" smtClean="0"/>
              <a:t>Importância na saúde humana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dirty="0" smtClean="0"/>
              <a:t>. Resistencia Bacteriana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Doenças causadas por bactérias</a:t>
            </a:r>
            <a:endParaRPr lang="pt-BR" b="1" dirty="0"/>
          </a:p>
        </p:txBody>
      </p:sp>
      <p:pic>
        <p:nvPicPr>
          <p:cNvPr id="1026" name="Picture 2" descr="http://img.diariodolitoral.com.br/Sa%C3%BAde/Pneumonia%20juvenil%20-%20divulga%C3%A7%C3%A3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09479"/>
            <a:ext cx="2808312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ssbr.org/site/wp-content/uploads/2013/05/juntos.tuberculose.pelofi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563" y="1052736"/>
            <a:ext cx="2774804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novotempo.com/audios/files/2015/04/peste-negr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006" y="4176376"/>
            <a:ext cx="3567113" cy="2538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279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Bactéria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6400816" cy="5114948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Doenças causadas por Bactérias</a:t>
            </a:r>
          </a:p>
          <a:p>
            <a:endParaRPr lang="pt-BR" dirty="0" smtClean="0"/>
          </a:p>
          <a:p>
            <a:r>
              <a:rPr lang="pt-BR" dirty="0" smtClean="0"/>
              <a:t>Botulismo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err="1" smtClean="0"/>
              <a:t>Clostridium</a:t>
            </a:r>
            <a:r>
              <a:rPr lang="pt-BR" i="1" dirty="0" smtClean="0"/>
              <a:t> </a:t>
            </a:r>
            <a:r>
              <a:rPr lang="pt-BR" i="1" dirty="0" err="1" smtClean="0"/>
              <a:t>botulinum</a:t>
            </a:r>
            <a:r>
              <a:rPr lang="pt-BR" i="1" dirty="0" smtClean="0"/>
              <a:t> </a:t>
            </a:r>
            <a:r>
              <a:rPr lang="pt-BR" dirty="0" smtClean="0"/>
              <a:t>(bactéria anaeróbia obrigatória)</a:t>
            </a:r>
            <a:endParaRPr lang="pt-BR" i="1" dirty="0" smtClean="0"/>
          </a:p>
          <a:p>
            <a:pPr>
              <a:buNone/>
            </a:pPr>
            <a:endParaRPr lang="pt-BR" i="1" dirty="0" smtClean="0"/>
          </a:p>
          <a:p>
            <a:pPr>
              <a:buNone/>
            </a:pPr>
            <a:r>
              <a:rPr lang="pt-BR" dirty="0" smtClean="0"/>
              <a:t>.</a:t>
            </a:r>
            <a:r>
              <a:rPr lang="pt-BR" i="1" dirty="0" smtClean="0"/>
              <a:t> </a:t>
            </a:r>
            <a:r>
              <a:rPr lang="pt-BR" b="1" dirty="0" smtClean="0"/>
              <a:t>Mecanismo</a:t>
            </a:r>
            <a:r>
              <a:rPr lang="pt-BR" dirty="0" smtClean="0"/>
              <a:t>: bactérias produzem </a:t>
            </a:r>
            <a:r>
              <a:rPr lang="pt-BR" b="1" dirty="0" smtClean="0"/>
              <a:t>toxina</a:t>
            </a:r>
            <a:r>
              <a:rPr lang="pt-BR" dirty="0" smtClean="0"/>
              <a:t> perigosa para o humano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alimentos enlatados mal processados, bactéria em forma de esporo dentro da lata</a:t>
            </a:r>
            <a:endParaRPr lang="pt-BR" i="1" dirty="0"/>
          </a:p>
        </p:txBody>
      </p:sp>
      <p:pic>
        <p:nvPicPr>
          <p:cNvPr id="1026" name="Picture 2" descr="http://www.dairyreporter.com/var/plain_site/storage/images/publications/food-beverage-nutrition/dairyreporter.com/regulation-safety/nz-launches-probe-into-fonterra-wpc-clostridium-botulinum-crisis/8338339-1-eng-GB/NZ-launches-probe-into-Fonterra-WPC-Clostridium-botulinum-crisis_strict_xx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12" y="1571612"/>
            <a:ext cx="2588430" cy="1455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http://inspecciondealimentos.files.wordpress.com/2010/08/boteinflad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4714884"/>
            <a:ext cx="2577978" cy="19751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669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00296" y="285728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158" y="1928802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Febre Maculosa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err="1" smtClean="0"/>
              <a:t>Rickettsia</a:t>
            </a:r>
            <a:r>
              <a:rPr lang="pt-BR" i="1" dirty="0" smtClean="0"/>
              <a:t> </a:t>
            </a:r>
            <a:r>
              <a:rPr lang="pt-BR" i="1" dirty="0" err="1" smtClean="0"/>
              <a:t>rickettsii</a:t>
            </a:r>
            <a:r>
              <a:rPr lang="pt-BR" i="1" dirty="0" smtClean="0"/>
              <a:t> </a:t>
            </a:r>
            <a:r>
              <a:rPr lang="pt-BR" dirty="0" smtClean="0"/>
              <a:t>(parasita intracelular obrigatório)</a:t>
            </a:r>
            <a:endParaRPr lang="pt-BR" i="1" dirty="0" smtClean="0"/>
          </a:p>
          <a:p>
            <a:pPr>
              <a:buNone/>
            </a:pPr>
            <a:endParaRPr lang="pt-BR" i="1" dirty="0" smtClean="0"/>
          </a:p>
          <a:p>
            <a:pPr>
              <a:buNone/>
            </a:pPr>
            <a:r>
              <a:rPr lang="pt-BR" i="1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Contaminação generalizada</a:t>
            </a:r>
            <a:endParaRPr lang="pt-BR" i="1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Contaminação acidental do ser humano pela picada do </a:t>
            </a:r>
            <a:r>
              <a:rPr lang="pt-BR" b="1" dirty="0" smtClean="0"/>
              <a:t>vetor</a:t>
            </a:r>
            <a:r>
              <a:rPr lang="pt-BR" dirty="0" smtClean="0"/>
              <a:t> </a:t>
            </a:r>
            <a:r>
              <a:rPr lang="pt-BR" i="1" dirty="0" err="1" smtClean="0"/>
              <a:t>Amblyomma</a:t>
            </a:r>
            <a:r>
              <a:rPr lang="pt-BR" i="1" dirty="0" smtClean="0"/>
              <a:t> </a:t>
            </a:r>
            <a:r>
              <a:rPr lang="pt-BR" i="1" dirty="0" err="1" smtClean="0"/>
              <a:t>cajennense</a:t>
            </a:r>
            <a:r>
              <a:rPr lang="pt-BR" i="1" dirty="0" smtClean="0"/>
              <a:t> </a:t>
            </a:r>
            <a:r>
              <a:rPr lang="pt-BR" dirty="0" smtClean="0"/>
              <a:t>(carrapato estrela)</a:t>
            </a:r>
            <a:endParaRPr lang="pt-BR" dirty="0"/>
          </a:p>
        </p:txBody>
      </p:sp>
      <p:pic>
        <p:nvPicPr>
          <p:cNvPr id="48130" name="Picture 2" descr="http://www.vulgaris-medical.com/sites/default/files/styles/large/public/field/image/images/2013/06/04/rickettsia-rickettsii.jpg"/>
          <p:cNvPicPr>
            <a:picLocks noChangeAspect="1" noChangeArrowheads="1"/>
          </p:cNvPicPr>
          <p:nvPr/>
        </p:nvPicPr>
        <p:blipFill>
          <a:blip r:embed="rId2"/>
          <a:srcRect l="7895" t="5829" r="8420" b="12564"/>
          <a:stretch>
            <a:fillRect/>
          </a:stretch>
        </p:blipFill>
        <p:spPr bwMode="auto">
          <a:xfrm>
            <a:off x="5214942" y="428604"/>
            <a:ext cx="2571768" cy="2038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17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7158" y="-142900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928670"/>
            <a:ext cx="8863043" cy="3714776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pt-BR" b="1" dirty="0" smtClean="0"/>
              <a:t>Vetor</a:t>
            </a:r>
            <a:r>
              <a:rPr lang="pt-BR" dirty="0" smtClean="0"/>
              <a:t>: </a:t>
            </a:r>
            <a:r>
              <a:rPr lang="pt-BR" i="1" dirty="0" err="1" smtClean="0"/>
              <a:t>Amblyomma</a:t>
            </a:r>
            <a:r>
              <a:rPr lang="pt-BR" i="1" dirty="0" smtClean="0"/>
              <a:t> </a:t>
            </a:r>
            <a:r>
              <a:rPr lang="pt-BR" i="1" dirty="0" err="1" smtClean="0"/>
              <a:t>cajennense</a:t>
            </a:r>
            <a:r>
              <a:rPr lang="pt-BR" dirty="0" smtClean="0"/>
              <a:t> (Carrapato estrela)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Contato longo com o vetor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  <a:r>
              <a:rPr lang="pt-BR" dirty="0" smtClean="0"/>
              <a:t>: evitar contato com o carrapato, controlar os parasitas de animais domésticos</a:t>
            </a:r>
          </a:p>
          <a:p>
            <a:pPr>
              <a:buNone/>
            </a:pPr>
            <a:endParaRPr lang="pt-BR" dirty="0" smtClean="0"/>
          </a:p>
        </p:txBody>
      </p:sp>
      <p:pic>
        <p:nvPicPr>
          <p:cNvPr id="44034" name="Picture 2" descr="http://www.tickencounter.org/images/Amblyomma_cajennense.jpg"/>
          <p:cNvPicPr>
            <a:picLocks noChangeAspect="1" noChangeArrowheads="1"/>
          </p:cNvPicPr>
          <p:nvPr/>
        </p:nvPicPr>
        <p:blipFill>
          <a:blip r:embed="rId2"/>
          <a:srcRect t="14895"/>
          <a:stretch>
            <a:fillRect/>
          </a:stretch>
        </p:blipFill>
        <p:spPr bwMode="auto">
          <a:xfrm>
            <a:off x="2571736" y="4572008"/>
            <a:ext cx="4381506" cy="2105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50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 descr="Resultado de imagem para ave notur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94"/>
            <a:ext cx="1536198" cy="1171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jonnysize.com.br/website/blog/wp-content/uploads/js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97" y="1327078"/>
            <a:ext cx="2042138" cy="183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0.gstatic.com/images?q=tbn:ANd9GcRd0bj-3yyo0m2k7jljVLjVoJ1sMD--ReOP_iz8wrUGnLVpM7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758304"/>
            <a:ext cx="3248025" cy="140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noticias.mozmassoko.com/wp-content/uploads/2015/04/Atu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288" y="2060848"/>
            <a:ext cx="3075647" cy="1436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ulhadores.com.br/forum/uploads/86c6833ea740697e5d8b4cfcc93012e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31" y="3068960"/>
            <a:ext cx="3037251" cy="2002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aturlink.sapo.pt/ResourcesUser/GaleriaFauna/A%20intelig%C3%AAncia%20dos%20golfinhos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7" t="8927" r="5396" b="12648"/>
          <a:stretch/>
        </p:blipFill>
        <p:spPr bwMode="auto">
          <a:xfrm>
            <a:off x="4747331" y="4779560"/>
            <a:ext cx="2590800" cy="1750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015" y="109581"/>
            <a:ext cx="8229600" cy="871147"/>
          </a:xfrm>
        </p:spPr>
        <p:txBody>
          <a:bodyPr>
            <a:normAutofit lnSpcReduction="10000"/>
          </a:bodyPr>
          <a:lstStyle/>
          <a:p>
            <a:r>
              <a:rPr lang="pt-BR" sz="2800" b="1" dirty="0"/>
              <a:t>C</a:t>
            </a:r>
            <a:r>
              <a:rPr lang="pt-BR" sz="2800" b="1" dirty="0" smtClean="0"/>
              <a:t>omo é feita essa classificação? Ela é baseada em que?</a:t>
            </a:r>
            <a:endParaRPr lang="pt-BR" sz="2800" b="1" dirty="0"/>
          </a:p>
        </p:txBody>
      </p:sp>
      <p:pic>
        <p:nvPicPr>
          <p:cNvPr id="3074" name="Picture 2" descr="http://og.infg.com.br/in/11248264-dee-0b0/FT1500A/550/2014-678125828-2014010800643.jpg_2014010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35544"/>
            <a:ext cx="4848325" cy="2107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imaoazedo.com.br/wp-content/uploads/2015/04/Baleia-Jubart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93288"/>
            <a:ext cx="2991861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i1.r7.com/data/files/2C95/948E/3220/1487/0132/2C3A/4CC2/0E5C/morcego-hg-20110993.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816" y="692457"/>
            <a:ext cx="2192026" cy="1096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785982" y="214290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8596" y="1857364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Leptospirose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err="1" smtClean="0"/>
              <a:t>Leptospira</a:t>
            </a:r>
            <a:r>
              <a:rPr lang="pt-BR" dirty="0" smtClean="0"/>
              <a:t> </a:t>
            </a:r>
            <a:r>
              <a:rPr lang="pt-BR" dirty="0" err="1" smtClean="0"/>
              <a:t>sp</a:t>
            </a:r>
            <a:r>
              <a:rPr lang="pt-BR" dirty="0" smtClean="0"/>
              <a:t>.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Contaminação generalizada, piores danos no fígado e nos rins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alimentos ou água contaminada com urina de ratos de esgoto (</a:t>
            </a:r>
            <a:r>
              <a:rPr lang="pt-BR" i="1" dirty="0" err="1" smtClean="0"/>
              <a:t>Rattus</a:t>
            </a:r>
            <a:r>
              <a:rPr lang="pt-BR" i="1" dirty="0" smtClean="0"/>
              <a:t> </a:t>
            </a:r>
            <a:r>
              <a:rPr lang="pt-BR" i="1" dirty="0" err="1" smtClean="0"/>
              <a:t>norvegicus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47106" name="Picture 2" descr="http://s2.glbimg.com/QFfNby3WaFJYNMvYixNR3ewC7Ek=/s.glbimg.com/jo/g1/f/original/2014/01/21/ra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0826" y="1643050"/>
            <a:ext cx="2333641" cy="1750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108" name="Picture 4" descr="https://onlyanimals.files.wordpress.com/2010/04/leptospiro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357166"/>
            <a:ext cx="2381267" cy="178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949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  <a:r>
              <a:rPr lang="pt-BR" dirty="0" smtClean="0"/>
              <a:t>: saneamento básico, tratamento do lixo, resolução do problema das enchentes, vigilância sanitária dos alimentos</a:t>
            </a:r>
            <a:endParaRPr lang="pt-BR" dirty="0"/>
          </a:p>
        </p:txBody>
      </p:sp>
      <p:pic>
        <p:nvPicPr>
          <p:cNvPr id="46082" name="Picture 2" descr="http://veja.abril.com.br/idade/exclusivo/perguntas_respostas/leptospirose/imagens/leptospirose-enchente-santa-catarina-folha-imag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256"/>
            <a:ext cx="3333750" cy="22193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084" name="Picture 4" descr="http://zerohora.rbsdirect.com.br/imagesrc/15587898.jpg?w=6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3857628"/>
            <a:ext cx="3262294" cy="21678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086" name="Picture 6" descr="https://encrypted-tbn3.gstatic.com/images?q=tbn:ANd9GcQ_nztDg-14Kwas_7dvUhjS2dazn20G7qalgtyRrQxeIfBEzPs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3500438"/>
            <a:ext cx="2438400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824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71734" y="357166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034" y="1928802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Peste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err="1" smtClean="0"/>
              <a:t>Yersinia</a:t>
            </a:r>
            <a:r>
              <a:rPr lang="pt-BR" i="1" dirty="0" smtClean="0"/>
              <a:t> </a:t>
            </a:r>
            <a:r>
              <a:rPr lang="pt-BR" i="1" dirty="0" err="1" smtClean="0"/>
              <a:t>pestis</a:t>
            </a:r>
            <a:endParaRPr lang="pt-BR" i="1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infecções respiratórias e dos gânglios linfáticos, causando muitas vezes feridas nesses locais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através da picada do vetor (</a:t>
            </a:r>
            <a:r>
              <a:rPr lang="pt-BR" i="1" dirty="0" err="1" smtClean="0"/>
              <a:t>Xenopsylla</a:t>
            </a:r>
            <a:r>
              <a:rPr lang="pt-BR" i="1" dirty="0" smtClean="0"/>
              <a:t> </a:t>
            </a:r>
            <a:r>
              <a:rPr lang="pt-BR" i="1" dirty="0" err="1" smtClean="0"/>
              <a:t>cheopis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45058" name="Picture 2" descr="http://microbewiki.kenyon.edu/images/thumb/6/6c/3D_Yersinia_pestis_model.jpeg/400px-3D_Yersinia_pestis_model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12" y="1357298"/>
            <a:ext cx="2452678" cy="1833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060" name="Picture 4" descr="http://image.slidesharecdn.com/estimacionriesgopeste2010-100804224018-phpapp02/95/estimacion-riesgo-peste-2010-1-728.jpg?cb=1280962212"/>
          <p:cNvPicPr>
            <a:picLocks noChangeAspect="1" noChangeArrowheads="1"/>
          </p:cNvPicPr>
          <p:nvPr/>
        </p:nvPicPr>
        <p:blipFill>
          <a:blip r:embed="rId3"/>
          <a:srcRect l="9272" t="20604" r="7280" b="3846"/>
          <a:stretch>
            <a:fillRect/>
          </a:stretch>
        </p:blipFill>
        <p:spPr bwMode="auto">
          <a:xfrm>
            <a:off x="4143372" y="285728"/>
            <a:ext cx="2571768" cy="1746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684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357354" y="214290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034" y="1857364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pt-BR" dirty="0" smtClean="0"/>
              <a:t>Vetor: </a:t>
            </a:r>
            <a:r>
              <a:rPr lang="pt-BR" i="1" dirty="0" err="1" smtClean="0"/>
              <a:t>Xenopsylla</a:t>
            </a:r>
            <a:r>
              <a:rPr lang="pt-BR" i="1" dirty="0" smtClean="0"/>
              <a:t> </a:t>
            </a:r>
            <a:r>
              <a:rPr lang="pt-BR" i="1" dirty="0" err="1" smtClean="0"/>
              <a:t>cheopis</a:t>
            </a:r>
            <a:endParaRPr lang="pt-BR" i="1" dirty="0" smtClean="0"/>
          </a:p>
          <a:p>
            <a:pPr>
              <a:buNone/>
            </a:pPr>
            <a:endParaRPr lang="pt-BR" i="1" dirty="0" smtClean="0"/>
          </a:p>
          <a:p>
            <a:pPr>
              <a:buNone/>
            </a:pPr>
            <a:r>
              <a:rPr lang="pt-BR" dirty="0" smtClean="0"/>
              <a:t>. Pulga que parasita uma diversidade de animais, mas, principalmente, ratos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  <a:r>
              <a:rPr lang="pt-BR" dirty="0" smtClean="0"/>
              <a:t>: saneamento básico, eliminar os vetores e os hospedeiros não humanos (ratos)</a:t>
            </a:r>
          </a:p>
          <a:p>
            <a:pPr>
              <a:buNone/>
            </a:pPr>
            <a:endParaRPr lang="pt-BR" dirty="0" smtClean="0"/>
          </a:p>
          <a:p>
            <a:pPr>
              <a:buFont typeface="Wingdings" pitchFamily="2" charset="2"/>
              <a:buChar char="v"/>
            </a:pPr>
            <a:r>
              <a:rPr lang="pt-BR" dirty="0" smtClean="0"/>
              <a:t> Doença teve grande importância na idade média, devido à sua </a:t>
            </a:r>
            <a:r>
              <a:rPr lang="pt-BR" b="1" dirty="0" smtClean="0"/>
              <a:t>pandemia</a:t>
            </a:r>
            <a:endParaRPr lang="pt-BR" b="1" dirty="0"/>
          </a:p>
        </p:txBody>
      </p:sp>
      <p:pic>
        <p:nvPicPr>
          <p:cNvPr id="52226" name="Picture 2" descr="http://www.nhm.ac.uk/resources-rx/images/1049/xenopsylla-cheopis-1-plain_71919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0860" y="357166"/>
            <a:ext cx="2342572" cy="20318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432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02" name="Picture 2" descr="https://upload.wikimedia.org/wikipedia/commons/thumb/4/4e/Smallpox01.jpg/500px-Smallpox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3071810"/>
            <a:ext cx="4762500" cy="3571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6" descr="http://novotempo.com/audios/files/2015/04/peste-neg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2984"/>
            <a:ext cx="5715040" cy="4066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30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43172" y="428604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857364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Sífilis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smtClean="0"/>
              <a:t>Treponema </a:t>
            </a:r>
            <a:r>
              <a:rPr lang="pt-BR" i="1" dirty="0" err="1" smtClean="0"/>
              <a:t>pallidum</a:t>
            </a:r>
            <a:endParaRPr lang="pt-BR" i="1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contaminação generalizada, mais intensa no trato respiratório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congênita e sexual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  <a:r>
              <a:rPr lang="pt-BR" dirty="0" smtClean="0"/>
              <a:t>: uso de preservativos, cuidados na gestação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dirty="0"/>
          </a:p>
        </p:txBody>
      </p:sp>
      <p:pic>
        <p:nvPicPr>
          <p:cNvPr id="50178" name="Picture 2" descr="http://www.treeandlawncare.com/sites/default/files/siteimages/syphilis_spiroche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500042"/>
            <a:ext cx="2524116" cy="1672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180" name="Picture 4" descr="http://www.tabletsmanual.com/img/wiki/secondary_syphili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1285860"/>
            <a:ext cx="2435453" cy="1909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73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http://www.gilbertogodoy.com.br/fotos/0129f926-a6e9-4366-b47e-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11326" y="332656"/>
            <a:ext cx="3132426" cy="2083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154" name="Picture 2" descr="http://www.corbisimages.com/images/Corbis-42-18705359.jpg?size=67&amp;uid=bf1703a0-fbae-4b91-ae29-41891cd5315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6682" y="116631"/>
            <a:ext cx="2714644" cy="1811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214610" y="428604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5720" y="1785902"/>
            <a:ext cx="8229600" cy="5072098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Tétano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</a:t>
            </a:r>
            <a:r>
              <a:rPr lang="pt-BR" dirty="0" smtClean="0"/>
              <a:t> </a:t>
            </a:r>
            <a:r>
              <a:rPr lang="pt-BR" b="1" dirty="0" smtClean="0"/>
              <a:t>etiológico</a:t>
            </a:r>
            <a:r>
              <a:rPr lang="pt-BR" dirty="0" smtClean="0"/>
              <a:t>: </a:t>
            </a:r>
            <a:r>
              <a:rPr lang="pt-BR" i="1" dirty="0" err="1" smtClean="0"/>
              <a:t>Clostridium</a:t>
            </a:r>
            <a:r>
              <a:rPr lang="pt-BR" i="1" dirty="0" smtClean="0"/>
              <a:t> </a:t>
            </a:r>
            <a:r>
              <a:rPr lang="pt-BR" i="1" dirty="0" err="1" smtClean="0"/>
              <a:t>tetani</a:t>
            </a:r>
            <a:r>
              <a:rPr lang="pt-BR" i="1" dirty="0" smtClean="0"/>
              <a:t> </a:t>
            </a:r>
            <a:r>
              <a:rPr lang="pt-BR" dirty="0" smtClean="0"/>
              <a:t>(</a:t>
            </a:r>
            <a:r>
              <a:rPr lang="pt-BR" b="1" dirty="0" smtClean="0"/>
              <a:t>anaeróbio</a:t>
            </a:r>
            <a:r>
              <a:rPr lang="pt-BR" dirty="0" smtClean="0"/>
              <a:t> obrigatório, vive no solo)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liberação de substancia tóxica que afeta o sistema nervoso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contato de feridas </a:t>
            </a:r>
            <a:r>
              <a:rPr lang="pt-BR" b="1" dirty="0" smtClean="0"/>
              <a:t>profundas</a:t>
            </a:r>
            <a:r>
              <a:rPr lang="pt-BR" dirty="0" smtClean="0"/>
              <a:t> com material contaminado com as bactérias</a:t>
            </a:r>
            <a:r>
              <a:rPr lang="pt-BR" dirty="0" smtClean="0"/>
              <a:t>.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  <a:r>
              <a:rPr lang="pt-BR" dirty="0" smtClean="0"/>
              <a:t>: vacina, evitar contato com material provavelmente contaminado (enferrujado)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7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643106" y="500042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844" y="2143116"/>
            <a:ext cx="8229600" cy="4714884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Tuberculose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err="1" smtClean="0"/>
              <a:t>Mycobacterium</a:t>
            </a:r>
            <a:r>
              <a:rPr lang="pt-BR" i="1" dirty="0" smtClean="0"/>
              <a:t> </a:t>
            </a:r>
            <a:r>
              <a:rPr lang="pt-BR" i="1" dirty="0" err="1" smtClean="0"/>
              <a:t>tuberculosis</a:t>
            </a:r>
            <a:endParaRPr lang="pt-BR" i="1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Mecanismo: </a:t>
            </a:r>
            <a:r>
              <a:rPr lang="pt-BR" dirty="0" smtClean="0"/>
              <a:t>Contaminação principalmente do trato respiratório</a:t>
            </a:r>
            <a:endParaRPr lang="pt-BR" b="1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gotículas de saliva no ar ou em superfícies (tosse ou espirro)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Prevenção: </a:t>
            </a:r>
            <a:r>
              <a:rPr lang="pt-BR" dirty="0" smtClean="0"/>
              <a:t>vacinação, evitar contato direto com possíveis infectados (mesmo caso das gripes)</a:t>
            </a:r>
            <a:endParaRPr lang="pt-BR" b="1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dirty="0" smtClean="0"/>
          </a:p>
        </p:txBody>
      </p:sp>
      <p:pic>
        <p:nvPicPr>
          <p:cNvPr id="56324" name="Picture 4" descr="http://pdg.estiga.com/img/i8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285728"/>
            <a:ext cx="2214546" cy="2623659"/>
          </a:xfrm>
          <a:prstGeom prst="rect">
            <a:avLst/>
          </a:prstGeom>
          <a:noFill/>
        </p:spPr>
      </p:pic>
      <p:pic>
        <p:nvPicPr>
          <p:cNvPr id="6" name="Picture 4" descr="http://pdg.estiga.com/img/i8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214290"/>
            <a:ext cx="2214546" cy="2623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322" name="Picture 2" descr="http://www.microbiologybook.org/fox/mtuberculosis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28604"/>
            <a:ext cx="2128806" cy="2128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145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28660" y="142852"/>
            <a:ext cx="8229600" cy="1143000"/>
          </a:xfrm>
        </p:spPr>
        <p:txBody>
          <a:bodyPr/>
          <a:lstStyle/>
          <a:p>
            <a:r>
              <a:rPr lang="pt-BR" dirty="0" smtClean="0"/>
              <a:t>Bactéria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4353" y="1556792"/>
            <a:ext cx="8229600" cy="4972072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Resistência bacteriana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Mecanismo de </a:t>
            </a:r>
            <a:r>
              <a:rPr lang="pt-BR" b="1" dirty="0" smtClean="0"/>
              <a:t>seleção natural </a:t>
            </a:r>
            <a:r>
              <a:rPr lang="pt-BR" dirty="0" smtClean="0"/>
              <a:t>(ou artificial?)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Seleciona as bactérias mais resistentes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Gera “</a:t>
            </a:r>
            <a:r>
              <a:rPr lang="pt-BR" dirty="0" err="1" smtClean="0"/>
              <a:t>superbactérias</a:t>
            </a:r>
            <a:r>
              <a:rPr lang="pt-BR" dirty="0" smtClean="0"/>
              <a:t>”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Uso indevido de antibióticos</a:t>
            </a:r>
            <a:endParaRPr lang="pt-BR" dirty="0"/>
          </a:p>
        </p:txBody>
      </p:sp>
      <p:pic>
        <p:nvPicPr>
          <p:cNvPr id="55298" name="Picture 2" descr="http://www.not1.com.br/wp-content/uploads/2010/10/super-bacteria-atinde-varios-estados-do-brasi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11128" y="4437112"/>
            <a:ext cx="3141780" cy="2325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5300" name="AutoShape 4" descr="Image result for superbac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302" name="AutoShape 6" descr="Image result for superbac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304" name="Picture 8" descr="http://images.uncyc.org/pt/thumb/8/82/Bacillus.jpg/300px-Bacillu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571480"/>
            <a:ext cx="2500310" cy="1725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526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2" name="Picture 4" descr="http://www.infopedia.pt/apoio/recursos/adc0009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0" r="8846"/>
          <a:stretch/>
        </p:blipFill>
        <p:spPr bwMode="auto">
          <a:xfrm>
            <a:off x="4220288" y="-19902"/>
            <a:ext cx="4907238" cy="4061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4.bp.blogspot.com/-yIpcZ78CI3s/UGOAkglOabI/AAAAAAAAHg4/a_KWr3J_9hk/s1600/a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2097"/>
            <a:ext cx="4139208" cy="2925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thumbs.dreamstime.com/z/alga-vermelha-em-long-beach-5969563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b="16233"/>
          <a:stretch/>
        </p:blipFill>
        <p:spPr bwMode="auto">
          <a:xfrm>
            <a:off x="6849744" y="-4868863"/>
            <a:ext cx="5688330" cy="39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aos.iacpublishinglabs.com/question/aq/700px-394px/paramecia-live_db039d2706e5829c.jpg?domain=cx.aos.ask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08" y="4041129"/>
            <a:ext cx="5004792" cy="2816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2.bp.blogspot.com/-t3MZIgMIye8/U_IMVoISfTI/AAAAAAAAI-8/Azbk1v0neNI/s1600/alga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7" y="0"/>
            <a:ext cx="6105685" cy="4086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0" y="4370"/>
            <a:ext cx="3779912" cy="4093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smtClean="0"/>
              <a:t>Protista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Eucariotos</a:t>
            </a:r>
          </a:p>
          <a:p>
            <a:r>
              <a:rPr lang="pt-BR" sz="2800" b="1" dirty="0" smtClean="0"/>
              <a:t>. Unicelulares e Pluricelulares</a:t>
            </a:r>
          </a:p>
          <a:p>
            <a:r>
              <a:rPr lang="pt-BR" sz="2800" b="1" dirty="0" smtClean="0"/>
              <a:t>. Auto e Heterótrofos</a:t>
            </a:r>
          </a:p>
          <a:p>
            <a:r>
              <a:rPr lang="pt-BR" sz="2800" b="1" dirty="0" smtClean="0"/>
              <a:t>. Algas e </a:t>
            </a:r>
            <a:r>
              <a:rPr lang="pt-BR" sz="2800" b="1" dirty="0" smtClean="0"/>
              <a:t>Protozoários</a:t>
            </a:r>
          </a:p>
          <a:p>
            <a:r>
              <a:rPr lang="pt-BR" sz="2800" b="1" dirty="0" smtClean="0"/>
              <a:t>. Importância na saúde e meio ambiente</a:t>
            </a:r>
            <a:endParaRPr lang="pt-B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86376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://limaoazedo.com.br/wp-content/uploads/2015/04/Baleia-Jubar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16" y="3068960"/>
            <a:ext cx="2991861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og.infg.com.br/in/11248264-dee-0b0/FT1500A/550/2014-678125828-2014010800643.jpg_201401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1" y="4551735"/>
            <a:ext cx="4848325" cy="2107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naturlink.sapo.pt/ResourcesUser/GaleriaFauna/A%20intelig%C3%AAncia%20dos%20golfinhos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7" t="8927" r="5396" b="12648"/>
          <a:stretch/>
        </p:blipFill>
        <p:spPr bwMode="auto">
          <a:xfrm>
            <a:off x="4143490" y="3946959"/>
            <a:ext cx="2590800" cy="1750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noticias.mozmassoko.com/wp-content/uploads/2015/04/Atu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09551"/>
            <a:ext cx="3075647" cy="1436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Resultado de imagem para ave notur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1536198" cy="1171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i1.r7.com/data/files/2C95/948E/3220/1487/0132/2C3A/4CC2/0E5C/morcego-hg-20110993.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446" y="360713"/>
            <a:ext cx="2192026" cy="1096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s://encrypted-tbn0.gstatic.com/images?q=tbn:ANd9GcRd0bj-3yyo0m2k7jljVLjVoJ1sMD--ReOP_iz8wrUGnLVpM7o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3870"/>
            <a:ext cx="3248025" cy="140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mergulhadores.com.br/forum/uploads/86c6833ea740697e5d8b4cfcc93012e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90" y="1274382"/>
            <a:ext cx="2215397" cy="1460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038812" y="3692512"/>
            <a:ext cx="264949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000" b="1" dirty="0" smtClean="0"/>
              <a:t>Aparência?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14676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46"/>
            <a:ext cx="8229600" cy="4525963"/>
          </a:xfrm>
        </p:spPr>
        <p:txBody>
          <a:bodyPr/>
          <a:lstStyle/>
          <a:p>
            <a:r>
              <a:rPr lang="pt-BR" dirty="0" smtClean="0"/>
              <a:t>Protistas de importância ecológica: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Produtores primários: </a:t>
            </a:r>
            <a:r>
              <a:rPr lang="pt-BR" b="1" dirty="0" smtClean="0"/>
              <a:t>Algas (Fito plâncton)</a:t>
            </a:r>
            <a:endParaRPr lang="pt-BR" b="1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- </a:t>
            </a:r>
            <a:r>
              <a:rPr lang="pt-BR" sz="2800" dirty="0" smtClean="0"/>
              <a:t>Participam da produção de oxigênio, e servem como importante alimento para os consumidores primários nos sistemas aquáticos</a:t>
            </a:r>
            <a:endParaRPr lang="pt-BR" sz="2800" dirty="0"/>
          </a:p>
        </p:txBody>
      </p:sp>
      <p:sp>
        <p:nvSpPr>
          <p:cNvPr id="2050" name="AutoShape 2" descr="data:image/jpeg;base64,/9j/4AAQSkZJRgABAQAAAQABAAD/2wCEAAkGBhQSERUTExQVFRUVGB8aGRgYGSAaHxsYHiAbHx4YHhwaHyYeGhwkGhwcIC8gIycpLCwsFyAxNTAqNSYrLSkBCQoKDgwOGg8PGiwkHyQyKiwsLS0sLCwsLCwsLCwsLCosLC8sLCwsLCw0LCwsLCwsLCwsLCwsLCwsLCwsLCwsLP/AABEIAMcA/gMBIgACEQEDEQH/xAAcAAADAAMBAQEAAAAAAAAAAAAEBQYAAgMBBwj/xAA7EAACAQMDAgQEAwcEAgIDAAABAhEAAyEEEjEFQRMiUWEGMnGBQpGxFCNSocHR8AdicuEV8RYzFySi/8QAGgEAAwEBAQEAAAAAAAAAAAAAAgMEAQAFBv/EACsRAAICAgIBAwMEAgMAAAAAAAABAhEDIRIxQRMiUQQyYaHB8PFx0UKBkf/aAAwDAQACEQMRAD8Ah/i5EFxNtq6j7ELM0BWXaAGC7QVyCJkgxPelvT7G5zuDOq5bZJIUYJx2FEfFlnbfjYVO0SC24H3EcCIwe4NdLHxjq1UKt5gogRC8enE1B3FM+jqpNDDU9CUIvhkFWAIPcYkqynIIn70p1XT2UCGnbgAzgeg/nR+o+NX8TzIpSQWWfmEDy7swJzjPImgeo/EXjCBZRSRkjccjkqOFECNvHNKjCYblFasI0yBkK5J2ngcSD+eK7fDOkJcoQctBEwYIzmDGPY0T8P6wqVt3FCLftttMeYGDteY+Rj2k8Uw/a0sp4UecgOzDme3b8qXP26Hw920a9AKvdZXRhcDu6se8goQYAExHAGQcUT0bp7Np1cI3iJuDYMuu6ZaeWBJg9xjtRVi+ragMtyS6bmX/AHHG4cQZBlfXPet+jdfi/dssSBulRtIbAkyZIgcfesk+V2HGPEZ/D13tzzEeuSPvzRvUeoAoGHJUFWGIJ5U/lM/SlWrNtLoIl0u527im1j/uXND27R2XdsKMnOQo9e30mp+TS4Idxt8mMNNq1LHxD5VAzJwWMcDJBHp609+HulJZDsjlxcMqTkheYJnzQZz71BdK1bQDcRwpf5kBZQ2Aq5PrB+/Bq+s3QggQABECm4nx7F5o8lSYX1HqXhW2cDcwUlVBEtHIE96kdN8cb3CFRbJO2WgkHtIEUVqddc8cszgW1EAH19fpXvUNCPCsC4Rva4Lr8kNtB4PoJECi9Rzbp1QKxKHauxf1D4Zt6y01wAeIh27FthTv3wzMVgsNpBHOO9U3TNN4NhLTMGNtdp+2In+VC9FugG66g+YyQfWAMjtx/OuWp1U8eY8wPX+ue33rfUpGem3Jhn7VZ0yBRsUGQqiFBaCYEwJPvUP8SfE/jCEJHJBSUZOVa22StzcswfenXWOnXL1lCHMXNqwqbu8hgZlRIyfSpu78JXLB81y1JJ2KTBjAB44J/wAzXNtqzaihH8R6RCBG6USSEAIyASDkQQeYFTD2mEEiJnHfHqO1O7OpJvBLim3cUkZEGDyDSe7ZKuQxzOasxLiuLPMz+5qaGHQ223fCuQEvr4bE8Dd8rzx5X2mfY0t1NlkYo4IZCVIPYg5H5080DWlttavJuafKwIOw+sYkTzwRRmstW9Q0i2TfuKEgNgvK/vBJEkqCIOJae1bzSezpYXx0SJntRmktbzCrwJjdzHpPf2qgt9Lt6gsGR7Vy2wUqM+QDaccDaY+sHvXHoHRQxujxltukbNw8tzORDQwz3AMela5qgYYmpryg25022rMlonfbEtmciDgfQ/yqq6dqGG0EjG1iSxjC4jjzGYNSuu0jpfDsCrbYP+4Dhh6iMSPSn3SdbtbeQfKo+kZg/wB/pXmZrtWe3i+0f39eGZnMYG7Mc7fMMjFc+n64bRJmAQW7kGTn15rpbsjUrcJkyCXIxMjkCD+lLOl6LejKzm2REMBPfIj0oZJ6pmpqqod+IPmzLA7eMwRJ7kj8qKvW2ifI8CeMj+1AG+jvuufvCi7QTk98COBmu1tFCgAEyAO4M9oIzHtRRdAvfYPr+nNft7A5QuZaAGJAIJzOM94oX4k1TswkHH3prprG0kkgkROeFngdq81CFmMgmPtTl1sVKFvR83+NrLMtm6UhSCN24GTjsBIOO8ip7R2yxgZPaq2yUuWgrQWgoJti5BcqJAJEH0YZFT3SbB8YqvlIOJPBHefrTozXCvgkcXzvwwDW6RlvNb2+cNt2qd0scQCOc0b0nX3NFcS8bSEkErvnEEqTgyDIIz+VOuldPF2/4jraUXAt0LvN1pBy4aSyNuhijchvahvifUKrqWtkqylVJJiAcspzkER+c03ntRRNw05Ma3yjeDdChQtrb4axcVSX3CCDK5JMjIgCImgeqa3zAlRmBPcAZ/nP8q5dKvL8m+FJ3L5VHIyCd0Lx696I1NxXTk7TgxnHrHePSo5fdvo9GCaQV03XfvlM8nI47QD+U/nRpcLqGuLhmBmTuE+oxIBGIpfo7qghAxcIZDMpUxwAAeB6gjtTVtEjOzIpYbRMGJIGYE884+9KfdIenqzy31A+Wy4KpdMLcAB2sO53e339Kd6Dp5exdtlgHgrJGJ4yO39Kj30JXUZcKGB8NidykqMK0fIYwSRgij+kdWYkgsWnuTJnHP8AesmuNOg4+7VjL4W6dcVWuMQqrwRcw5MSpUSGAMGcEGOabftxBIyYBYxnAmf0pPedVQsjGUHnBI8zMfLtH+RFategAtcRDcmN8nynvifXih5N1Rtdthn7SuXZVcTwT8ytx3+Yc/UUz1I8WxaPmXYYO6ZAOJYd8xn61ManqoS0ZJClgPKq7gygSvmB94wIp507UhrK7TuW4IMkkxAjk8xRR0jJK3Y0taoshbaF3dkyAAIx7QJ+/tSLU6Z7twWB5ZJDGJ2L3O2RuzAgZyT2o/V6jam0MFIIAjcTtg7jAHAqg0unU7bh2MSAQwgyYEuDEifr2pkI83sVOXBUjtZtG1aRAJKqF9O2T7VA9d06XNVdKO9x8BlYADgyAywSBHoDmqbrvUSVCqJ34GR6wGBUyrbvpUz0rR3mubi22zcFwbgkt4i4i4WyCW3CZ/DNMyS5aXQrHHjuXklNT8L32ZX2y7Z2vKXB9VfLqONy7hjtRPxz8OraRLgZQECWjiDcaGZn5OQTGewWOK+najR2EC3BbC3BO0qodlB5ALyf/cCpbw1v2tl1CpdBuSZn3U/hcfMBmJIo/V4tCvR5p/z+fqfLE0hJGG2kxIE/Yep9qe9EtgkgEwBgnme3yzB+9POt61dAtrT2lW5dS203GmVFwmYAPlY+vbtUt0zUsJRVBVjuiY2kTlSTAkczMgU2VyiLjDhLQ+6d0sJqA4JwANihjJgSTnvkxwK1b4cFy89xbq3DJKW2JXnmZH5RzQb9SKp5RkgjmOcdvavBq2WM+XGSYj6d4+lI5T8D1jhLTGGlkIFvbkX8JIDlSDlZ5iIj6d5pwLexMyYdQT7HuB6cc+tJNL1ZirqZYPGSZIiB9/KI/KmOn1u5WBJgjnvj/wBVLk/JYlSRQ6fXqRtEzgH7Vy0B23XBHE49Z/SlnQ7x8UyYn096NtMPFIJmDk9yPf3oLdbNfYQLgt3PKeMH2J9+Ka6ATs3MF2mR3JB7VJdQubdg2mbjEKwgCRBg+pjNMvDe4gKlty9hRW0C6dlEtlQrFQBDyeBif51rqtQMkMgO7vPHbic4oLT3S6bXHmkTOK6dSsrb86+u0j+c5qiL5CmqPm/Q9QpMNJBEQDH8/Y0Fr7BsXh5doZQR5w84Emfr27V6mndLhJRgANzLBG1e/wBAJH0ozq3T/ERGtDcwMQMEg8E55BxIx5qYtSrwya7ja8HvRdWQxVC2AYUsNskkkgGAJESTP5VPdV1wuEbQwA7NtncfmyiiRPrRVh2VGdCVdPTMqfKwgiltggsZ/SqIRSuRNlbdQXkK6c3YkqexPH09vrxTS2xBg/Q/Wlul1u0lW3NbJBK7omMTwRIGJim2mtJuHmDhxIMEQe483ccfal5V5KcEqVBumtgKx2s5A3ELztHfg4jvBpf0v4gvWW/duSsk7G8yn6rxMdxB96bdT6ObunQoha6rhIUSSCYAj6xBjvUreQrM4IMEe/cUGOKobKVP8Fjf6rptT5hbFq6fmUE7WkRI7g/UfnQOpvRcVpAaADAiYAE45wB70B0Dz3ACoYKGJhcmRxIIMff9ac29MblrcVMA4bOD/Cf90Zik5FTHY3pBOmtm46iQJwCTgE/5Fede1kOUZIYW9o3LDIdykNjBMAifcV70qC6Arvhgdv8AFB+XIjNE6+5p7hb90iEsUBHkZWTEkcAyM+tIhSQ97aA+r22uadLwB3DdckD1ZVLNHaCSTWfBF0DdDgndm2AYHo88ebOMcV06roG/ZdviwgOXILDI3ssIP4oHpih/gaySCQtzyuCSAhSCpGSfODwfKSOJHeqF7sbESfHIVN/rGy8oZWBUyrqT5d8KARxBOO3NP9cr7UW2dgBBaP4Byq9gT7jtStrP73fJgqAy9jtO5T9QeKIbqgZhbEySBMgTzIBPeB9JxQKVWjpQvZz0vTSGFxzxO7jJYH079/tXW/rBkiW3NDHgmOT2x6+pNK7+shd4LGVAM929v6fWuPTuuK9wWtpU8LuEGQP0maC/CGcbdsYfspu5YEDsxJHvjP2+ldLOmSwJ/eOe0tuI+kxAr2x1PcgYeYEmCBIgd/UUl1eie7cuv4m225ELabgDBhm+We8etGqQLsJ1lq1d3b0VmMcgEkAyBI7A5ivn3xXcTxICqpBI8rTgcSsQp+lVWp0zWyoJVFPyjcxZ4yTmePUYzmKK65027qEuWvCYvbUG3chG3xnwzyU8uVmJI9DFNwyfLYjNFcddkx0Lo28vYu24uG34ltieTtwNwkFYYNj0pXrunzcbY5uLaGWHAOBInO3difpX0DS65L1tWQMCgbYGUJG5dp8q+WJ9PyFLen9MW3fFu0pjVBtrz5VtpkhYliN3LYPpTFkt6FvHpWR2iYzg5AOMSD2+1O9DfnPrz2pL1Mtbubrastl2JtlljcoMT6nPqab6ayWDMFO1eTjv/U0r6iHkdgyKaoZ2LsFSBkH5hjEYn396c3QrMtxQR+Fhun3Bg8TmkBtMh3RH8Swcf04o/TAM6OPoR+lRvRTQ7u9FsajwrVxgrqfGXacleCGntiK1XVW7GouJbyq5GZAkVSaHQ29/ibRv8MJP+3kj7monqSKup8ojdP5TiO1UZFUExGPcmG6bV+G3iOyqgMlmPJ5gep9hRnWSdTaFyztILz5cAgjmOQZHegOo9PDabhSwbfuYZWAYUYnJ+1J/hJriWSu0gs28mTJxGRMD7UUKjDk/IMm3PiKLuuJ3bnZlZSIY7slQsyc8AT/xFcunXmQdm2jvH3H+4Rg/X70iuaoicz/X/qss68in+k6JfVVhXVtH4RJVgUeduRujBggTHMe8UrtPkRVBpdSLlt7ZO0sMGJk9pH9RxXnT/gx7o8roYInawMA+owQR/OmwlqmJyJqSaFtnQmN+GAYSoOdvrjMdq63QwveHb3YcBVBmWMQQPU47V70jp+/cSzKUIGFLeszGRH0M1TafSWrxQ3LV1mQgkoodHiMMPIwBjs01kpU6YcE2riMOl3WVdtxSGbkEFT6ex4pV1b4UuXSwsW7YggLbVzucfxAPljODkRjmm3VOim2TcW85bHzZ8o4XmYAx34oF+pXCDsJViI3LyAeY9KlU+MiuUeUTl0v4H1gtXQ1sWy4VQLpVZEyTkypBA/OirPwrqbFsyLF32Lk7RyChEbTJ+9LLXRL7SpYnIIYn8R5MnihNDaW04GoWUufiBkqJ+YQefYzII9aY3ys6CqtlNpbMxI+o/pSP4i6l4lxPKZtrsL+Ybh/xYDaQSQcc1RWTsbbuDMsTxMiDkAkAx2mlnVEdmS1eRyilwt2AIZ/OBujzDJJWfxdoqfFSbsfJ9HVtKzdOBzO5uDkypjg5GJ/Ot/hLTMunVxtPnYsFLyggL51PlB4jHBGTwNrmv8G0o2K9vClWLLI9RAgxHIOCaM6BqkRzbW2VIJOWBEHtMSyxGDRclwr5OablfwG63UsiPczCAHAmATliJGB6zitLXT3uXnDmGtXtsqAFdVUQwIyDumY9616nctMLiENDBRz5dwyq+0wcHmK49T6sRamwjglVAZS25LnctGNpXJ9196BU9BS5Lfg7X9RbN1l3tdHAtIPKCMSSeSP1rP8AyqsXZbRHg7mViI7eZR9/TFedI6d4SpdV/F3MRdLAA75J7ZKkZBPpTK+HYmWPymDGBJEYPNacvmiYt9aZ9MfEdpZtoKjJwSABIAAmJ9KQ6u/ftgqpcBjuw0Zgjtngj2NUup6zbOpVVtLc2ksXkbFDZJx5fsaD1/VctdssobPluDv3Kndt/wCu1HHTFyd9BXwH1e04XTtaVboLPbuerhWG1pnkGMYMDFHv0u7c1dm9acqwVVcDvt9e22OZ9K0+CekpdZL7hH/h2kgq4YEkkH5u4UzK/Srnq+mtW1JDeFOSygSBMk5Bn8jzTqtWTuXGVPtiTVaG0hu3Uk+HJdRhSTkkDgGefrXHQdSs+A19bYTaGZS5gefJz2kjI9RQXSOqsLoQszEl2BY7vKW2xB4EjjvPAp31XRLct7AFRWABG0ERmRBwPrS1LdjnF1RDaTXNesW9RdTxbwa4LbFSVVYGWVAZAOAI70f0DpBt2rha3/8AYwKpgccE9gJzFP7Wmt2be1SECYAiZmTgDmTSbUam8yeaUIMkgEYPGPXtBoJz0bCFHTUaxRtDsN4mQgxnmZ7UqtAWb+0MCrZAg4H3+/Fe6jS5LMGYSTE5Y/XET9K5dR16uJFrYUC8MCcCIP8AtGeD9qT9ydjnS6LG510bCAPMRE/rUvrr268DG3YsSeY9xXK1rCV3ckdv1ry2C8ux545wvoJ7ULm2tmKKXQ00nXvDHgBfEa6N09lE/ixkGjLGnuKd0AkjP8vb/IpbaA3yLZAZdxNtPwjk45yKY6Fy43+fIwuJA9T29Me9HukvByq2/J8dOoJXtP0/rXfp2h8Z48RLY5ZnMAD+p9hS8git9tew1R88puXZ9G+H/hq1cBHi6W8QPK1slXH/ACQxI/nR+oU6JV1B04DlgLiqxjbxiMR3AOAa+VK5HtVj8K/6hNp08K6guoT8zs0r+sqOYApUoeSiGVdFR1c2m0r6vRrbcmDm2pKGZaZGWAMZpFo9R1LUN4ZuMgDAOoCoUVlJDwAIUjv619D6UdJftM2mZSrnzbV2S0ZwYMj1qR6yLul0WrU7gDcFu0zZbwTBI3clZJj70NJdjk29pk7f+I77MVKo0SMLieNx2mGOOWkTRPRtQbjsNi2yBvnzHyKIKqkmSeZJqd6XebdAcIrYYkNsC/7goJKyOIOQKa6gWwwa01y6DK7425jIAnc2JMkLilTh+CmGSyws3VIxkMDHuJKn7SCPtQGq6ItzcCOWkCVUAys7cTIXdjg+X0pVpLl8I1lLhhRi23KZ3HaD8pP9af6ckBVcHeMkR2PeeJqd66HJgx6WbJDBgABHmb0wAo9Iod7xu3NqkbyIQE/MRwonG48D6RW9/QIoJN/LEs0gM5HAVR7A9qIt9HUOCV8tszLfiP8AD9K5q3ZydE11DXFnIYNbVWzbkna34jmATM8596M0eoCO+1mKrhSy7THaVkxXJ7+7UFrqgxukKQIEHM+xpel7yz60UlyVDIjq1q1dXcOzFgAUIgKwJhhBzCzk9zT7ockFgYJVvLJBJjIEH0B/Ooyz1AgMAxJgCT6DJFG6PqDDY0nGSB39fzpU4NMbHqi4091WGzaFYqYkgSeQCoM4HfHNGePMbiJIjP6SOcfelHSrls3GFtzG7A3vDwqjdtII3STOftS3VdN1Wp1DNa1CrpflJTzxtIwVMS5aTI4pkY35J5z4q3FsbX9I9pNuk0zT/GoAVTnMES0czPcVE2en3nc2trG6dwZYBJMEkZMdqrrnw1eF3cupulC34mJbb3JMwX9CIFM+mfC9oXRdYsSDK7m7RHm/iJBP50S7oHpWMvgv4Zt6e0pVNrMoLsWJ3NGfLJAgyMfnmt/iPpzaibe7Yp5YTMfwjMZ7yKavfCqAgE4AHsP+qUaxdWbj7VQIVGxi3ysDO6IyCMFZ+9Pn1RLjvlyOdjolu1BgnYPmJkxyc/zrpqrIuqdtyBGdoBP1E8YpN1LVXNPu3ai3aLNKKAXx3EGcHsPeKjrXUriyBcfzESRIJjAMDj6Cp+SWqLVFvdljqL1i35BdY3GxMzE98YH1o7S6IugDA7wOTjeBgd5Jgc1F9OQWybtwLcBEBJgtukbs9sHNXHSbiX7lu5by1sBCCQSF7EetBGm6OyXFWT9ywfNMt6D0P2H2pUmj8QlSrbgSzERgT5gB3xHNWvV9AASJg7oGMx/X/ugz042rN1oOUO0AiRPoRwTArvTadGqSasilueUKPxEz/wAaouidOFx0G8CQ2CoIIiBkmAZI7HvQHSelvcI8qyvzG5kAc5EyfpVcWtiNltZXhiowYiVHbFDBK7ZkrapCrp3R7lqywbyXxtDFWJLqpkeU4WeCBg05ufDaPcDboTYBtXA3nJPpW+nt+bc2WY01dgMGqIpSu+hM7i1R+dNTpSDB5WhYr1dY6g5Jn1zn1+taC+MyOe/oauUZHkyyQf4PLqQBXr2SsSCJyO2K3N0RHPvWeJMbswe/p/1W7BqN6ZU/6cdUNvVooNtd2NzjAHpMEiY5FWPx/rrD6Us/mnFsrJAf8xjBEn8q+T6O4VdY9RBHNXDa5LltFuA+GG3tA3EeuO+ZNT5Xxa+C3B7ov5FnQrAuqy2bGpuMV8wDoqx3zt/rTX/4aXCH9kuoTyWvLCj3ETMdiKpfh/4k01xjatPt24Tcu0v/AMQOfpVDZ1rKxR3tsxEqANrY5xMH7UDnvehqjr5JjW6a1p3NxizFmMG4ZIMZBY8k/wBa6r1tlCt4DlSokGOSO0du1MNb1MMIBQEcq4gkD09amNF/qMFvFXQNZn5lwwzyQeaUlb0OelscnoXjsHNsqg8yq0A7vzwK3/8AE3RNxwtxhlLUgKOe571tetWtUhv29Te2SR5TAEc47YpVbtoLZuae5cvwMwYieJBz+Va414B5aJ3raXlZt9lVFwbVC527Tnjv2zzSe/bgKYb3kfpTbU/FmpyrMAVY9v8A+fpU/wBS6s9x2JnPPaPp980yMW3o2eT042zvaMj1wBRyugRmc/LChRILE91PGIzJ4PtQOkv7zuMyc5zR9vWfu9qG5buLchpC7SmfLG2dwPcng1klvYzn7Fx8lP0nrZY2kZFU2QwheJwMxg8TunM050Wpt2EgAKsloHryT71H6AndzAYgFjmJPJ9p71S29Au57dxN5BgOMFW7wfldCO/vUm278DtI5f8A5I028LsutnPlAxE7hJ+nPagdd8bb0uIbYKtuC5IME+RsYUr9c0T1QPaVf2ex4jgLb3czC7SSDysSB9TNSXUgyXSG2bm52cKx7ex9R709U1oQrt8v3Gtv4o1G8E3HlYEc5j096a6D4g1F5Lha60QxhTBU84ntyPahekfC83FW6cPbLLBghvQ/Q1v8MWlTWNZ3BoBWYifUe8etBQyTiKU6i5YNuZnHB5PrXK87qd23mckTz3HafccGmr9O/Z7rm4QAJCR7+n2oqwn7S9suQLYBCqB3PLGMbic59KDSYxOzh0LTpeG3aDdVSNhbb4g7MG43rxt4NUmm0j2QLizaJYbkBG0xwe8T/WpHR2Cl3YwPzgGRkEGAf/XarrTdRS6CtwPCsYZZGAe4/EOK7TezJWl8nbrl4uUZWI3HgYmOR+WY9q6XdcEWJMn09Of515aKg+GSDJO0xjP/AFSGzePi3VcHdwR6R6UcpVv50LSVcQ7SaY3WbYYBz/1WarWBECgQ2d05j8vahNHrfDUkHzCQK00d1iwIXcSYkmBP3pPJV+Q0nY80GpRSoYS3dj6f2rv1kncNjdqHexcABTZIxt28TRjacqi7iC34gBwabbUGhTS5J2fnh7nbJHv6/atS4II9a8axFcK9ZI+enNrtHVe8VtNclxXRjxWsyD0G9PLG4gWJ3CPrI/tVIiG3cdGII3svInnuORUzoiTG0Ce0c+tNrlm8yeMVJkmbnM7QAQT2jB9c1Lljej1fp3Ss66DUXNPcbwzDfhaJj+2Kft1jVXF2l7bnb5GI8yE4OR3ImaU9Pth+CFIBLM3EcCfTNN+ndYtWxk/LO4xIMYG2OZNSylJvRYoRqxDqelxG4suYBBLff2FaN0TzCJbHIxJ+/arHQazS6hkA2eKyyABkHuue9L9b0AbnK3nYL8y8kD0xmi5TQCUQPoHVH0jm1dBCsVEHiJ8xAOMiiG11vT37otnas7Ve3ncGE5DHGDQg6erlkQqfLuBuXYZxkDYG7ggkj2rlprNl0PiFw5XyODgXJ/GsSVPEjitbO4ppgnWdGLTMAS0tI/4+p9ya5dI6V+1XUtF1VmlULwEkAmGbtPAqs13RhfbyhgFQFmkzsWdwCgQWPakPxB0TwlS6qm2LhY7GYEquNufUycZIjNHCRk48lQAi7LjAeXa0DMwVPqOcjmidVqWcljksSxPqSZJ/Ol+niYPofzj+9Pen9Oe74KliyJ+AhYUGCwBiZLbiQccUE6W5Mcm1SSsU6fraLHziI4ghjJk5iBHb2ppa+MmON3b0+n5d659c+GNPpkc3LjqzJutAeYFpMp6xEDcSO5zxUtc8oB3Lx2P2/Om+ljmrRG/qcmOVTotLnxB5DuBdNp3AHzT2KkcZpC2rO/xBJhpG4z9JPehuldQJZsz6COR3NEuo7AAUvh6b4sfHKsq5x6L/AEvW1fYQwOJ/4yMj2pHqbT2dYt2BDvII4M4NJ+l6tApOQSfL7fWiOrXnNpAquYfdIPbvj1pHFqXH5GtrjyK/rPSUuQCWmZkelK9Q9xc2oe1aYSbY4IAJU4n/ADtTLpHU/EsW3kEodpn29RXLpepC3L0EDxGLgE+XdGMd4iSKFV0zYuS6GB8G6U1Kb1uMwmIIwPQ8HvWqjZdDszwQGPmgM5PmUen0qesbrVxgpIdSMdixg8DtnFOrfW11EkLtZeYzDjv6UDbfY2qpoYarXKwBGIaR7Ce9L+tXkDJdV9zPO4d/rXAWN2GYie9a9asqrW7YJJVRP8zM/lWW2nYNI4M8An1pTfuX7rhbCs62zuLCVnuQZxwDFOSElVurKkgbudp7NE5z2NctDo1tgfxCfMCYM+gPy/QYroOMFyZk05OlopNN1Y+WMAQZ5n880zt6zdk5qVW424ADn8qenTLg+IVxkc5oYybDlFHw27bOzGf7UGDRvTbpbyGPUTQtywykziDH3r3o6bTPlsvujGcTIrdR7130mnNwYWT6DP8AIUQ/Rrqjc1twPUqR+tY5JdjI429o86b0q5czbgkNAG4Az65zHuKs+icMlxWJUsCRwSBtMdmlWj7Co7p91luDw2KtkSMVbaDqNu5FouzMQGkrEDBgn0nuamzWz0Pp1wRL7mth7YOMqfcCt72nnTbhGCCYPbIyORmiNZaX9oIUlgx5IjzHkfSaF0zeGW98fbtSr8lVapHb4Us3PHW4ltn8POMZgxJPaatep2thTU7bovsIdbAJ3EfxSIIqN6deYuDcd/CJBZVO3cBwJ+tW2g65uaA21ZAgtMYiKyc9mwx0tnO1ohqLoS5bNtT8oVQHC9y7cL3wOZrhqOhpYKWrOne9cI/+x/l5528T9ao9b19bKs2xnI7RiB3ntSHS9f1mquMqJ4VucmI2r7seTHp60PYXTKHp/RHtpuYAuRByQoHPFTHxf0/TI6HUXbpZpaEEyDEAboVQI7ZM5oK91u/Z1Fy6x287UV9wjuckxMA0L8adau3SgdFgBStzaQciSoaYInuBmKKCXSBlaVsUdY6rZIVbSG0iDgwxZifmLfSmWj6olo7l8RRcTdKkeRsjEzKEH6ipi+ob8ufejOhvB23ACAhUH07zTZwTiLhkmsleDbqTEv8Av3l5AYnMrGGj3EfXmleoW2MDE+2c980y6nda+vhIWYWzIUgCAAQc/igACZ47Vx/YbrWgrLtKTDGPTAJ9CBEe1Ni0krdEmTlNtRja8Or/AOrFdtArAhp+n/VO7NzHp/SuX/jmtsybVYnBAHPuImYM5Bpv/wDEr3hi7ZRmtvkeYMY+o5zQ5WpB/TY3jvVJijTrEbmGP87U66bqN8LP0PoaQs5UwcH3/tTPo2k3i4wYA2k37YMsoMMR6FZBIPafSkZYclZZjko+0otF+5LL+FsnHen91LboGtorlQDCYYfXiT3g0u6RpBeWS0SuGI59CPXNa6LxLWodHZWeFBa3Oceh7xUav7mU6+0G1uidLq3HGzfsPOZPeDBwOfSqpdM3jEM1syoAdAqyIxPbFLPivTA37Tl4UgK5YE7TyAwXIDTFEaUqCxVVUEkwuVB9ge3eKNqnRidpGtrShjtnv9P0pd1JSLkNsxxt5Hsa6XdVtZ4bdnkDb/LtSTW6yDSvwb+QzU60Adq80z7gx3qhUSAcz+VLNDrttxWdFuAGSrdx6SOKeam3otYhNqLF1QNyg+XJxzzRxxKtmOdeArS2lYKxvqoP0OfSeK31Wm8NvM+8du0GkvSOnNbO0s3JkSu0gce896o7CKw23HEjI3Dt6CO1Dxj0Hvs+W2+kC4VazAAMEBvOQDlgD7fpW3V+m5LfMVJJWfmTs0j+Y5xQ2j6q6Kqzt2kkEcieaOPWWcgtDe9epJzTPEx48c018g2g6zbXHhMqn+C4f6/5iqDouq0/iB/Gv21A8wY4YcfMu7vzKxSbV6PehAABHGIMenuP0oPpiMjbXEBsZ/Uex/pWPjJNo1KeOShLa+aPofUPgyzeXxrBGQYKkFd3rK/pipjX9JuWZIfe9sLv2/hUiceoHBrzo/W72kC3UMqGKukwHQdmHryN3OBTb4i1tl1TUWIQXRLEzMmAUYDBz+L296VTj09FSknpqmJWvnYlwQSTDCfxcgwc5Hp6Vx1DgmexgmOK73wq2SjPtdbgK4MlSCSwj7c0PpTtJB7UNJK0Pj3sbaK3pSpQ3iAxB2uIClTMK0GP60Fqb+7yj5N0sBgtBMQ3I/w0M4UtJ4xxTPSFVYEeHgyJk5/r9KxyXYShSor/AIX+Ihd3I6rbREncTgHgLnJ+vfNHazqO25a0uqtBW1CmCjgr6D3Ej9anNLoUusSdpnkAQOI4FNr3SbQbx7gZiizMkwFAWQPyrlNAuHkG6P0PT7jcRX2LKstwCPeJ9I5qd/1E1YvbCu0S5JHi7ycAKYA2qAAREzmqTrVsahAlq+UQDzIB8w9TnIqf1mhTSooWwLty5hWuCV2nBIAwT+lFCSTVCs0eUGmQq3WDbf8Av9KdppWtqzQdy4MQVGODHrII+hpl1Dolm0GCq0/KpA3E5kk9h6CkmitsLwQ43iQCeRnkdjT3JTWiXEnjdSd3+hq/VC3zHPae3sPSO1d9XrnuLDtMxkgTjjI5+9CDprP/APWUaBJG7aewgBo3HPCzRdvpjx5lIAxEjdME8EyMd66SiqaGY5TncZG/wl1Yae950U7iIZplCDyII5Br678P2lt22Y3R4TgEKQTtbsVYSIPcRzXw6/09kBJBJB7GRBHMj3qx6D8ahLS2SvhqOGUkkevPr6VmRb5rYH09penLXwUXU/hu3q1doHigFhtABYgHEnABMVG/Dj3LeqshUO8mCjY3K3IIbsVn619C6Bc3EMGJnOaEuaC1e1jAoyX7JDIVlkZBnP8ACRmpoT9uy1xSloE0PSr2nuMrK3hBm8I8ysiYHYAEV01oU3lZpCkjcVwYFObloIQXdiFVvLuIkEZ4Enip/VastpBetAhjAxmJx6ZpDXLfyPtrTDrot3A9y1BZZDHf5ivILfxUOdYEtz3OIqRsqVuFT8y4Jggz3B+lOtpMMfsPasnpmLo11+t2KTSe5rVJBndIlhxt/vTfU27VxChvKp9/0oCx8LST/wDsWvbMyPtxRY4xS9wMnLweWrO5DGKDGjYEleY7c1UN8PswXbftuEAUEjaY7A/Til+q6fsuGWG9BDbTuBxIM/0rVJoJpMI+HtS5UgkwDBk/yjt9asNLrUCD93B7nkGozoNgIDuLHdMMPXtM9qddPuQsGSR74+1KlKm6GJWlZ8outWtm9BrjcMn3rUCPrXucdHy/qvlaHum6vEA/b2ptpb9q5tBgATJI3RjAAOI3QfpNR00RYc+tTzwLtF+L6tv2yRTDTNdTaEIgkmML6boP0pXevsGZHYsTlp9T39qzpnVntncDB4P/AGKF6k5N0uohTH6f3oIwadMdPIuKnFf0GWLm47SJ8uM8R9ew9BWXLh3nM/nx980FeaBI5FEM8tuPcTXOI2M90E2rfzSxGARiZM5+mKxb5WT3mfoea1tPuwCS0/KBJj1+lCa0NbYq4gjj0I9fyoVFy0HLJGG7KHR9SvKnkIKmRuIEgmJIjMzxVpp9Our09l7rG07FgMwrMDnBxkCvnnRdX5TADDG4FcwD/FyARTCxcYkW23MincqAmSxER/n9aVJKLaaGx98U0yuQ7LjbbjMPNFoKNu6IgmJAgGdvsZoHpnQ0to+66RdmETkLORg8mDNIr9y625Rvt3NoIGQSncTg/wDqlttLikl5UmSCwOT7feBj1FdFOtgz26LDVaO4pIADTBBIgGRH4aAP+n7M5uKyI4EgLkMBxGZVj3Brr0P4isCxFy23k4AbmT6sYHPemXw51zpyXLmDadz5gYZcfwsuAPpTIpq6ZPOk1aPmmotXLRyhRhgSO/3rta1mfNtJiMjn6+tfZbvXum3v3bXEukmArL34iSP61O9W/wBPtFcO+xdFl5hkJkA/Q5FMlJf8gIck7j0fNdVbi7ss7juCwOSSQMY5zMVqwYGI80xBxn719J6b/pibFxL6v4pRt0ccf1qI+JdE1rUXd6nzMWAI7EzNapqToDi4pv8AiH3wb1kfKWfxjPmuHbbUDtPrVP03rdq6/wA0OMYMA+3uK+RNdfg4xPpj0pv0fUOLi+HcVZ8u5zhR/uPYe9KyYO2huH6hP2/qXnxd1O5Yvafw4AY8xJniPpFPtPol2GQCGbdgbRPP65r3SResqXVS65BEMJ43KfSsF5vDBeQ2Qd2OMTHvU+ix/kneuIvjNdO32hQPqTHzMT3NSnWNbcB2lWUMARIiQeCPaqfUmybhF99gPEyPuDxipLr9x9yK11bqqg2MFg7CZAbAJOO8+1biipSbYvI3FJIXgCsW6VMgxWogAGeefauZu5I9qqSsncqQ0s/EF2VG7A9hTM671VBv/EFzNTek0Duw2iJ7nj6TVndGmCIPDYMFAPmwW9anzKMXofgnKSfI16XrjbYEFWH8DDExyPemNu+fwikdzXyRxjGOf+6M0/UyvCmpJJlMWfPCtaMM12itfCJGOa91M+blD4ODEcCt7deeGQNxAP8AkT+dG9PtBjuMwsR7/wCf3rZNJWLxRbn+f2DdHpwULESCdpPdTyD9DxNCtdhiOwrZb5QmODOPUeuKGutmkKNvZ6cp1HQQArCDxWKTgHtihLd2irbTXNUbjmpu/JlhyrlpGIj1g+mPam9jqKuf3oGwDkyTM9vtSe5pYecAEDuTXS/cC4I2xyeZ9P8ABWSipVRuNuCfL5YwvapFEWQVBChgO+3GfqOfWjlEpuBAb19PpU/augkFcf5zTRNYqCXG5YOAYJ+hzB+1T5IO0vJZhmuNroZ2dLcuMzgbvMoJ3BSCxwJPE8T70l1WoO5h5oBI2sZIzwe3I/lVvontPZH7Mp8G8CrkxKOFJCtPPEY5xFRHUtM63CXAG/zCAFBB4YAYAMTWwjWmdKfKmujWyg2MSFIHmKtMEfUZmTildtREqccxVD0skJd2swdlABDASJEgggyOPSKWf+HKs43KCMBQd3mBiJ4jkyJ7U6EkkyTPjk5xaX+/6BzqWMCT5RC+wknHpkk/eu9m+WgQZnJJ79jR2p6EtphuLQCwO4RJttDIsEnnEmMSfau9lUSCsruA3KTulgZDT9IEV05KjscJXsddP+KtRo2CBw63DO1j8v8Ax9PpVDfuafqVhDfHhXWJ2qSN0D9Z5qC1rncG2KCRAY8x+griFYXEIIDq0g8E8ckmABSF0Pl/j+h9174O01gA+LelsgKm6AOWI5AFSe5UclDu2nDRE/Y/oa+xWbY1Ph342XVQowBBBQ8r75yDXzT4i+H7ll3bJSfTsZif7+9MjLwxMoU7SL34Y6xaKoqOXYrLyhAD8kD8IHsKM6vrOTUX8DsFR7obIbbtD8COWQjIPAIPam/V+q7ULDcY7r298cD3qWS4txRYpKSUic+JtQxdUa0LeNwmZYN3JPHHFI3IknAB4AJMR/1RHVOqtfYM0CBAj0+/JoTT297QTG3K4mT6GqYR4x2T5JW9Bmm0ysoZ5CEkBl82R2KzMe9MdO9rZtuLPBG0AZGJMe1AKm0ROJJ9pPpXM3CaVL3dDFUVspulMLjbbaD6Advp3ofqmkAPzT7RH8jkUo0d/YZGG9fSj7esBMvJpbjRqts30/TyBun6EDI+vqKZf+OuX82YQqAHXfBJzn3H1yJpVpuoFcfl7Uy6VqGDF5KkiCYyczmcUKdO2Nd1SPnziJ/zFdlZSM5P6Vwunt6V7Zb1r1WtHhKVSo9vWtywDx/ma30rELFaK5+UE7eY9zXrGufVGxrlzrfR5uySc/2rmxrpt71oFrUZKzRVPeiLT10s2ZG4GYwZHH88D0rhdBBNY96NhF41yD7RnjntXPX6abe5iRHEqfNn5Qw4PJzEwa56a570Rr7h8FVbbt3GCPmn0Ocrn05pcdSKszU8LZlzpNywQr7e3BmQRIYHiKb6TUG0SxE29h35UNEEAIXBG7vEduRzSezd80wIMYjFUGg6mgCq6lgNwMfiDDaVPtHMUrJJ2m1ZThxr03GLonuj65klQxCmCcxBHDD3EnNdtXfJIkkwAok8AcD7U81HwgrE3rHyFJCqZ/eHlZPCfWTjNKuv9N8K8UUzCyTESY8xiSRkHB9JgUXKMpaFY1LFjqS6COm6hVncFbcAm04JBI4P4eOa49OuAXg0qkEkEzGJIEgHk4pYtyRXgECT3wKxQGvN0xpc0bOGuKUPLkA5GNzAAmYFApfCFWhTIJg5B5GQDIzXmlcBwTx3xux9Dg0Wem+Mhe0bYZfmTCnuSVkksAokmBFEqXYqcpP7Rc2tyB3A9/zqx+HdOt61DjawMhoyrdm9xPao5U2mSZPYx2qt+D+vojfvdkE7TiXcnjPCqvrQZo2vaF9NNqTU/wDwpela6zpbjgs3ivAuBnGbkSWRTHlPM0w67YXUWGQNCuvI9MEfUSKU/FNjSalsXFV7RAJXMicgHucc9qP631e2sF4th0Btkt8wwANvAzMmkuyjX+EyU6LYexauWisF3yZ5C8CPrma6dRuXltu6OiLtIYFgGYHEKDk0zuXwwBEH3FLOrJcewwVwoMSsZbIge3rPtQJ8pJsB+1UiY0emNxtqlZgnJiYExnuewo61YVPc+sR9q0taVUAPLdz/AGrxtR+vNMk+WkdHS2bXhNcQnpXuutsm3cV8wwQZ++KFW+a1RdGOS8ht24DE9v5/X1r1LDlvKJA9f7UML470Rb1EiJx9aFpoNNPodaLSId0wSBODApjY6vdtkLdtMbZWVKGDM9mHKwcg9wKR6MAY7HketO9JfAXaOB2pF07GvZ81rVWzWVlewfO+TrvrV2rKysClJ0aFu1aW72eKyspiSomlkkmqCkvFCTiD9wR6EVox3EVlZS/yV27cfBimDRoYOkNWVlLn1ZThe3HwYkBFXaJE+afmB4kdiPWtR1FFLKysxKkLBgBjwSIyPasrK2CUns36mcsUEofKQy6Brti3VJITwyWEkzBUdu+TB7TQfWNaLl13HfvnMY3GScnvnmsrKGvdYTk+PEDDYrw60uYxAH5d4H51lZTElTJ5zkpRivJgaeKyzrGturo21kMqR2I4NZWVsVsHNNqFmvjSIPpP3/pWaZ4gdu8VlZWtAxm7TKLQkbgh9sj3qgtdMW9LoiC5p9oJuksjofL8gGDJmsrK816ke03a2bWbJTB2YJ+QELz2ByKX68yCxOB2zWVlDEXPUhVtXBuEqhMbgJ2ntjk0tv6uDcCYRsQc4H1Hrx3rysqnCtWJzutAxesFysrKorRJydm6NRti1615WUjIVYdjTTfrRn7GxGCAO1ZWVG+yuTp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http://fresno.pntic.mec.es/msap0005/1eso/T09-virus-bacteria-otros/images/tema-10/alga-roja-gelidium-latifoliu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074" y="4572008"/>
            <a:ext cx="2701084" cy="2114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 descr="http://7balgas.files.wordpress.com/2008/03/algas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4857760"/>
            <a:ext cx="2320432" cy="1862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6" name="Picture 8" descr="http://www.infoagroisp.com/infoagro/images/algas_figura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4929198"/>
            <a:ext cx="1993552" cy="1500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60" name="Picture 12" descr="https://encrypted-tbn0.gstatic.com/images?q=tbn:ANd9GcQg__y-rE3AgI8MbZUez3eOO9H8jgxHndCnuOYVfzW1iNOM3Lx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44" y="285728"/>
            <a:ext cx="1690686" cy="1690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01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pic>
        <p:nvPicPr>
          <p:cNvPr id="1026" name="Picture 2" descr="http://galeon.hispavista.com/jorgedonoso/img/microalga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428736"/>
            <a:ext cx="7349278" cy="5181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738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5482952" cy="6741368"/>
          </a:xfrm>
        </p:spPr>
        <p:txBody>
          <a:bodyPr>
            <a:normAutofit/>
          </a:bodyPr>
          <a:lstStyle/>
          <a:p>
            <a:endParaRPr lang="pt-BR" b="1" dirty="0" smtClean="0"/>
          </a:p>
          <a:p>
            <a:r>
              <a:rPr lang="pt-BR" b="1" dirty="0" err="1" smtClean="0"/>
              <a:t>Euglenófitas</a:t>
            </a:r>
            <a:r>
              <a:rPr lang="pt-BR" dirty="0" smtClean="0"/>
              <a:t>: unicelulares flageladas, de água doce. Auto ou heterotróficas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r>
              <a:rPr lang="pt-BR" b="1" dirty="0" smtClean="0"/>
              <a:t>Diatomáceas</a:t>
            </a:r>
            <a:r>
              <a:rPr lang="pt-BR" dirty="0" smtClean="0"/>
              <a:t>: unicelulares com carapaça de </a:t>
            </a:r>
            <a:r>
              <a:rPr lang="pt-BR" dirty="0" err="1" smtClean="0"/>
              <a:t>silica</a:t>
            </a:r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Image result for euglen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6632"/>
            <a:ext cx="4106825" cy="3168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iatomáce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44" y="3933056"/>
            <a:ext cx="3829608" cy="2553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061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260648"/>
            <a:ext cx="5410944" cy="6336704"/>
          </a:xfrm>
        </p:spPr>
        <p:txBody>
          <a:bodyPr/>
          <a:lstStyle/>
          <a:p>
            <a:r>
              <a:rPr lang="pt-BR" b="1" dirty="0" smtClean="0"/>
              <a:t>Clorofíceas</a:t>
            </a:r>
            <a:r>
              <a:rPr lang="pt-BR" dirty="0" smtClean="0"/>
              <a:t>: algas verdes pluricelulares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b="1" dirty="0" smtClean="0"/>
              <a:t>Feófitas</a:t>
            </a:r>
            <a:r>
              <a:rPr lang="pt-BR" dirty="0" smtClean="0"/>
              <a:t>: algas pardas, pluricelulares, 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b="1" dirty="0" err="1" smtClean="0"/>
              <a:t>Rodófitas</a:t>
            </a:r>
            <a:r>
              <a:rPr lang="pt-BR" dirty="0" smtClean="0"/>
              <a:t>: algas vermelhas, pluricelulares</a:t>
            </a:r>
            <a:endParaRPr lang="pt-BR" dirty="0"/>
          </a:p>
        </p:txBody>
      </p:sp>
      <p:pic>
        <p:nvPicPr>
          <p:cNvPr id="2050" name="Picture 2" descr="Image result for clorofíce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8640"/>
            <a:ext cx="3097524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eófi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632" y="2708920"/>
            <a:ext cx="2466975" cy="1847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odófit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636" y="4797152"/>
            <a:ext cx="2569468" cy="1927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83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031" y="-13855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Protozoários </a:t>
            </a:r>
          </a:p>
          <a:p>
            <a:pPr>
              <a:buNone/>
            </a:pPr>
            <a:endParaRPr lang="pt-BR" b="1" dirty="0" smtClean="0"/>
          </a:p>
          <a:p>
            <a:pPr>
              <a:buFontTx/>
              <a:buChar char="-"/>
            </a:pPr>
            <a:r>
              <a:rPr lang="pt-BR" dirty="0" smtClean="0"/>
              <a:t>Importância na saúde humana: doenças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- </a:t>
            </a:r>
            <a:r>
              <a:rPr lang="pt-BR" dirty="0" smtClean="0"/>
              <a:t>Importância ambiental: consomem </a:t>
            </a:r>
            <a:r>
              <a:rPr lang="pt-BR" dirty="0" smtClean="0"/>
              <a:t>algas e matéria </a:t>
            </a:r>
            <a:r>
              <a:rPr lang="pt-BR" dirty="0" smtClean="0"/>
              <a:t>orgânica (</a:t>
            </a:r>
            <a:r>
              <a:rPr lang="pt-BR" dirty="0" err="1" smtClean="0"/>
              <a:t>zooplâncton</a:t>
            </a:r>
            <a:r>
              <a:rPr lang="pt-BR" dirty="0" smtClean="0"/>
              <a:t>), servem </a:t>
            </a:r>
            <a:r>
              <a:rPr lang="pt-BR" dirty="0" smtClean="0"/>
              <a:t>de alimento para consumidores posteriores na cadeia trófica</a:t>
            </a:r>
          </a:p>
        </p:txBody>
      </p:sp>
      <p:pic>
        <p:nvPicPr>
          <p:cNvPr id="24580" name="Picture 4" descr="https://dornsife.usc.edu/assets/sites/378/imgs/research/rosssea_4panel.gif"/>
          <p:cNvPicPr>
            <a:picLocks noChangeAspect="1" noChangeArrowheads="1"/>
          </p:cNvPicPr>
          <p:nvPr/>
        </p:nvPicPr>
        <p:blipFill>
          <a:blip r:embed="rId2"/>
          <a:srcRect l="1092" t="13158" r="2838" b="21052"/>
          <a:stretch>
            <a:fillRect/>
          </a:stretch>
        </p:blipFill>
        <p:spPr bwMode="auto">
          <a:xfrm>
            <a:off x="315500" y="5229200"/>
            <a:ext cx="8717562" cy="1485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6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>
            <a:normAutofit/>
          </a:bodyPr>
          <a:lstStyle/>
          <a:p>
            <a:r>
              <a:rPr lang="pt-BR" b="1" dirty="0" smtClean="0"/>
              <a:t>Rizópodes</a:t>
            </a:r>
            <a:r>
              <a:rPr lang="pt-BR" dirty="0" smtClean="0"/>
              <a:t>: “ameboide”, se locomovem por </a:t>
            </a:r>
            <a:r>
              <a:rPr lang="pt-BR" dirty="0" err="1" smtClean="0"/>
              <a:t>pseudópodes</a:t>
            </a:r>
            <a:endParaRPr lang="pt-BR" dirty="0" smtClean="0"/>
          </a:p>
          <a:p>
            <a:endParaRPr lang="pt-BR" dirty="0"/>
          </a:p>
          <a:p>
            <a:r>
              <a:rPr lang="pt-BR" b="1" dirty="0" smtClean="0"/>
              <a:t>Flagelados</a:t>
            </a:r>
            <a:r>
              <a:rPr lang="pt-BR" dirty="0" smtClean="0"/>
              <a:t>: se locomovem com auxílio de um flagelo</a:t>
            </a:r>
          </a:p>
          <a:p>
            <a:endParaRPr lang="pt-BR" dirty="0"/>
          </a:p>
          <a:p>
            <a:r>
              <a:rPr lang="pt-BR" b="1" dirty="0" smtClean="0"/>
              <a:t>Ciliados</a:t>
            </a:r>
            <a:r>
              <a:rPr lang="pt-BR" dirty="0" smtClean="0"/>
              <a:t>: se locomovem através de cílios</a:t>
            </a:r>
            <a:endParaRPr lang="pt-BR" dirty="0"/>
          </a:p>
          <a:p>
            <a:endParaRPr lang="pt-BR" dirty="0" smtClean="0"/>
          </a:p>
          <a:p>
            <a:r>
              <a:rPr lang="pt-BR" b="1" dirty="0" smtClean="0"/>
              <a:t>Esporozoários</a:t>
            </a:r>
            <a:r>
              <a:rPr lang="pt-BR" dirty="0" smtClean="0"/>
              <a:t>: não tem estruturas locomotoras, geralmente parasitas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0292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aramec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0"/>
            <a:ext cx="5011316" cy="2820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me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4" y="3964750"/>
            <a:ext cx="3703430" cy="2622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esporozo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62402"/>
            <a:ext cx="3871134" cy="2595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classconnection.s3.amazonaws.com/53291/flashcards/796063/jpg/leishmania-donovani---promastigote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512" y="476672"/>
            <a:ext cx="4128458" cy="3096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1043608" y="215062"/>
            <a:ext cx="175657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Flagelados</a:t>
            </a:r>
            <a:endParaRPr lang="pt-BR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652120" y="2559046"/>
            <a:ext cx="134524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Ciliados</a:t>
            </a:r>
            <a:endParaRPr lang="pt-BR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68557" y="3582826"/>
            <a:ext cx="225760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Esporozoários</a:t>
            </a:r>
            <a:endParaRPr lang="pt-BR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12095" y="3700792"/>
            <a:ext cx="170456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Rizópodes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903795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034" y="1357298"/>
            <a:ext cx="8229600" cy="4525963"/>
          </a:xfrm>
        </p:spPr>
        <p:txBody>
          <a:bodyPr/>
          <a:lstStyle/>
          <a:p>
            <a:r>
              <a:rPr lang="pt-BR" dirty="0" smtClean="0"/>
              <a:t>Protistas de importância médica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Da mesma forma que os vírus e algumas bactérias, vários protozoários são </a:t>
            </a:r>
            <a:r>
              <a:rPr lang="pt-BR" b="1" dirty="0" smtClean="0"/>
              <a:t>parasitos</a:t>
            </a:r>
            <a:r>
              <a:rPr lang="pt-BR" dirty="0" smtClean="0"/>
              <a:t>, e podem causar doenças graves em humanos</a:t>
            </a:r>
            <a:endParaRPr lang="pt-BR" dirty="0"/>
          </a:p>
        </p:txBody>
      </p:sp>
      <p:pic>
        <p:nvPicPr>
          <p:cNvPr id="22530" name="Picture 2" descr="Malari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357694"/>
            <a:ext cx="1960973" cy="2143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12" descr="http://www.infopedia.pt/apoio/recursos/adc0009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4286256"/>
            <a:ext cx="3095646" cy="2321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532" name="Picture 4" descr="http://classconnection.s3.amazonaws.com/53291/flashcards/796063/jpg/leishmania-donovani---promastigot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12" y="4429132"/>
            <a:ext cx="2786050" cy="2089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632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43040" y="214290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844" y="214311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Doença de Chagas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err="1" smtClean="0"/>
              <a:t>Trypanosoma</a:t>
            </a:r>
            <a:r>
              <a:rPr lang="pt-BR" i="1" dirty="0" smtClean="0"/>
              <a:t> </a:t>
            </a:r>
            <a:r>
              <a:rPr lang="pt-BR" i="1" dirty="0" err="1" smtClean="0"/>
              <a:t>cruzi</a:t>
            </a:r>
            <a:endParaRPr lang="pt-BR" i="1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infecta células musculares cardíacas, hipertrofia do coração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através do vetor </a:t>
            </a:r>
            <a:r>
              <a:rPr lang="pt-BR" i="1" dirty="0" err="1" smtClean="0"/>
              <a:t>Triatoma</a:t>
            </a:r>
            <a:r>
              <a:rPr lang="pt-BR" i="1" dirty="0" smtClean="0"/>
              <a:t> </a:t>
            </a:r>
            <a:r>
              <a:rPr lang="pt-BR" dirty="0" err="1" smtClean="0"/>
              <a:t>sp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9220" name="Picture 4" descr="http://s3images.coroflot.com/user_files/individual_files/original_252224_k5atAfKNnoD44NgN07bayjow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1000108"/>
            <a:ext cx="2705051" cy="2028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8" name="Picture 2" descr="http://www.cdc.gov/dpdx/images/trypanosomiasisAmerican/Tcruzi_thin_giemsa5_zoo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214290"/>
            <a:ext cx="2214578" cy="2214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0506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034" y="1000108"/>
            <a:ext cx="8229600" cy="578647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pt-BR" sz="2400" dirty="0" smtClean="0"/>
              <a:t> </a:t>
            </a:r>
            <a:r>
              <a:rPr lang="pt-BR" sz="2400" b="1" dirty="0" smtClean="0"/>
              <a:t>Vetor</a:t>
            </a:r>
            <a:r>
              <a:rPr lang="pt-BR" sz="2400" dirty="0" smtClean="0"/>
              <a:t>: </a:t>
            </a:r>
            <a:r>
              <a:rPr lang="pt-BR" sz="2400" i="1" dirty="0" err="1" smtClean="0"/>
              <a:t>Triatoma</a:t>
            </a:r>
            <a:r>
              <a:rPr lang="pt-BR" sz="2400" i="1" dirty="0" smtClean="0"/>
              <a:t> </a:t>
            </a:r>
            <a:r>
              <a:rPr lang="pt-BR" sz="2400" dirty="0" err="1" smtClean="0"/>
              <a:t>sp</a:t>
            </a:r>
            <a:endParaRPr lang="pt-BR" sz="2400" dirty="0" smtClean="0"/>
          </a:p>
          <a:p>
            <a:pPr>
              <a:buNone/>
            </a:pPr>
            <a:r>
              <a:rPr lang="pt-BR" sz="2400" dirty="0" smtClean="0"/>
              <a:t>. Percevejos (barbeiros) </a:t>
            </a:r>
            <a:r>
              <a:rPr lang="pt-BR" sz="2400" b="1" dirty="0" smtClean="0"/>
              <a:t>hematófagos</a:t>
            </a:r>
          </a:p>
          <a:p>
            <a:pPr>
              <a:buNone/>
            </a:pPr>
            <a:r>
              <a:rPr lang="pt-BR" sz="2400" dirty="0" smtClean="0"/>
              <a:t>. Ampla distribuição tropical</a:t>
            </a:r>
          </a:p>
          <a:p>
            <a:pPr>
              <a:buNone/>
            </a:pPr>
            <a:r>
              <a:rPr lang="pt-BR" sz="2400" dirty="0" smtClean="0"/>
              <a:t>. Vivem em ninhos ou tocas de animais, debaixo de rochas ou lenha, e dentro de casa em </a:t>
            </a:r>
            <a:r>
              <a:rPr lang="pt-BR" sz="2400" b="1" dirty="0" smtClean="0"/>
              <a:t>frestas</a:t>
            </a:r>
            <a:r>
              <a:rPr lang="pt-BR" sz="2400" dirty="0" smtClean="0"/>
              <a:t> ou buracos na parede (</a:t>
            </a:r>
            <a:r>
              <a:rPr lang="pt-BR" sz="2400" b="1" dirty="0" smtClean="0"/>
              <a:t>Pau a pique</a:t>
            </a:r>
            <a:r>
              <a:rPr lang="pt-BR" sz="2400" dirty="0" smtClean="0"/>
              <a:t>)</a:t>
            </a:r>
          </a:p>
          <a:p>
            <a:pPr>
              <a:buNone/>
            </a:pPr>
            <a:endParaRPr lang="pt-BR" sz="2400" dirty="0" smtClean="0"/>
          </a:p>
          <a:p>
            <a:pPr>
              <a:buNone/>
            </a:pPr>
            <a:endParaRPr lang="pt-BR" sz="2400" dirty="0" smtClean="0"/>
          </a:p>
          <a:p>
            <a:pPr>
              <a:buFont typeface="Wingdings" pitchFamily="2" charset="2"/>
              <a:buChar char="v"/>
            </a:pPr>
            <a:r>
              <a:rPr lang="pt-BR" sz="2400" dirty="0" smtClean="0"/>
              <a:t> </a:t>
            </a:r>
            <a:r>
              <a:rPr lang="pt-BR" sz="2400" b="1" dirty="0" smtClean="0"/>
              <a:t>Transmissão</a:t>
            </a:r>
            <a:r>
              <a:rPr lang="pt-BR" sz="2400" dirty="0" smtClean="0"/>
              <a:t>: </a:t>
            </a:r>
          </a:p>
          <a:p>
            <a:pPr>
              <a:buNone/>
            </a:pPr>
            <a:r>
              <a:rPr lang="pt-BR" sz="2400" dirty="0" smtClean="0"/>
              <a:t>. O vetor tem o hábito de defecar enquanto suga o sangue</a:t>
            </a:r>
          </a:p>
          <a:p>
            <a:pPr>
              <a:buNone/>
            </a:pPr>
            <a:r>
              <a:rPr lang="pt-BR" sz="2400" dirty="0" smtClean="0"/>
              <a:t>. Protozoários saem nas fezes e entram na pele (coceira, irritação)</a:t>
            </a:r>
          </a:p>
          <a:p>
            <a:pPr>
              <a:buNone/>
            </a:pPr>
            <a:r>
              <a:rPr lang="pt-BR" sz="2400" dirty="0" smtClean="0"/>
              <a:t>. Infecção pode ocorrer por transfusão sanguínea, ou ingestão de restos do barbeiro</a:t>
            </a:r>
          </a:p>
          <a:p>
            <a:pPr>
              <a:buNone/>
            </a:pPr>
            <a:r>
              <a:rPr lang="pt-BR" sz="2400" dirty="0" smtClean="0"/>
              <a:t> </a:t>
            </a:r>
            <a:endParaRPr lang="pt-BR" sz="2400" dirty="0"/>
          </a:p>
        </p:txBody>
      </p:sp>
      <p:pic>
        <p:nvPicPr>
          <p:cNvPr id="6146" name="Picture 2" descr="http://4.bp.blogspot.com/-8vcy9ScY0OU/Tqrfe-f731I/AAAAAAAAAH4/lCvuPtw4bWM/s1600/Aldeia+Karitiana+%252827%25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74" y="3214686"/>
            <a:ext cx="2345725" cy="1571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8" name="Picture 4" descr="https://cedicpy.files.wordpress.com/2011/07/figura-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285728"/>
            <a:ext cx="2475676" cy="1857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5357818" y="2000240"/>
            <a:ext cx="178595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b="1" i="1" dirty="0" err="1" smtClean="0"/>
              <a:t>Triatoma</a:t>
            </a:r>
            <a:r>
              <a:rPr lang="pt-BR" sz="1600" b="1" i="1" dirty="0" smtClean="0"/>
              <a:t> </a:t>
            </a:r>
            <a:r>
              <a:rPr lang="pt-BR" sz="1600" b="1" i="1" dirty="0" err="1" smtClean="0"/>
              <a:t>infestans</a:t>
            </a:r>
            <a:endParaRPr lang="pt-BR" sz="1600" b="1" i="1" dirty="0"/>
          </a:p>
        </p:txBody>
      </p:sp>
    </p:spTree>
    <p:extLst>
      <p:ext uri="{BB962C8B-B14F-4D97-AF65-F5344CB8AC3E}">
        <p14:creationId xmlns:p14="http://schemas.microsoft.com/office/powerpoint/2010/main" val="115672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312033" y="2984626"/>
            <a:ext cx="264949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000" b="1" dirty="0" smtClean="0"/>
              <a:t>Habitat?</a:t>
            </a:r>
            <a:endParaRPr lang="pt-BR" sz="2800" b="1" dirty="0"/>
          </a:p>
        </p:txBody>
      </p:sp>
      <p:pic>
        <p:nvPicPr>
          <p:cNvPr id="6" name="Picture 8" descr="http://www.mergulhadores.com.br/forum/uploads/86c6833ea740697e5d8b4cfcc93012e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53" y="4724726"/>
            <a:ext cx="3037251" cy="2002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og.infg.com.br/in/11248264-dee-0b0/FT1500A/550/2014-678125828-2014010800643.jpg_201401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35544"/>
            <a:ext cx="4848325" cy="2107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limaoazedo.com.br/wp-content/uploads/2015/04/Baleia-Jubar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6" y="2907352"/>
            <a:ext cx="2991861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naturlink.sapo.pt/ResourcesUser/GaleriaFauna/A%20intelig%C3%AAncia%20dos%20golfinhos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7" t="8927" r="5396" b="12648"/>
          <a:stretch/>
        </p:blipFill>
        <p:spPr bwMode="auto">
          <a:xfrm>
            <a:off x="3444208" y="3904376"/>
            <a:ext cx="2590800" cy="1750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Resultado de imagem para ave notur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7685"/>
            <a:ext cx="1536198" cy="1171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www.jonnysize.com.br/website/blog/wp-content/uploads/js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998" y="125781"/>
            <a:ext cx="2042138" cy="183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s://encrypted-tbn0.gstatic.com/images?q=tbn:ANd9GcRd0bj-3yyo0m2k7jljVLjVoJ1sMD--ReOP_iz8wrUGnLVpM7o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546" y="138065"/>
            <a:ext cx="3248025" cy="140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ttp://i1.r7.com/data/files/2C95/948E/3220/1487/0132/2C3A/4CC2/0E5C/morcego-hg-20110993.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756301"/>
            <a:ext cx="2192026" cy="1096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noticias.mozmassoko.com/wp-content/uploads/2015/04/Atum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315" y="2620117"/>
            <a:ext cx="3075647" cy="1436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8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844" y="57148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pt-BR" dirty="0" smtClean="0"/>
              <a:t>. Prevenção</a:t>
            </a:r>
          </a:p>
          <a:p>
            <a:pPr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Controlar a presença do vetor</a:t>
            </a:r>
          </a:p>
          <a:p>
            <a:pPr>
              <a:buFontTx/>
              <a:buChar char="-"/>
            </a:pPr>
            <a:r>
              <a:rPr lang="pt-BR" dirty="0" smtClean="0"/>
              <a:t>Melhorar as condições de habitação</a:t>
            </a:r>
          </a:p>
          <a:p>
            <a:pPr>
              <a:buFontTx/>
              <a:buChar char="-"/>
            </a:pPr>
            <a:r>
              <a:rPr lang="pt-BR" dirty="0" smtClean="0"/>
              <a:t>Usar telas nas portas de janelas</a:t>
            </a:r>
          </a:p>
          <a:p>
            <a:pPr>
              <a:buFontTx/>
              <a:buChar char="-"/>
            </a:pPr>
            <a:r>
              <a:rPr lang="pt-BR" dirty="0" smtClean="0"/>
              <a:t>Evitar acumulo de “entulho” nas casas</a:t>
            </a:r>
          </a:p>
          <a:p>
            <a:pPr>
              <a:buFontTx/>
              <a:buChar char="-"/>
            </a:pPr>
            <a:r>
              <a:rPr lang="pt-BR" dirty="0" smtClean="0"/>
              <a:t>Melhor higiene na produção de alimentos que podem ter tido contato com o vetor</a:t>
            </a:r>
            <a:endParaRPr lang="pt-BR" dirty="0"/>
          </a:p>
        </p:txBody>
      </p:sp>
      <p:pic>
        <p:nvPicPr>
          <p:cNvPr id="7170" name="Picture 2" descr="http://www.seucorpoperfeito.com.br/wp-content/uploads/2014/03/acai-emagre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4714884"/>
            <a:ext cx="2497190" cy="2045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2" name="Picture 4" descr="http://info.abril.com.br/images/materias/2012/04/cana-2012041016354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857760"/>
            <a:ext cx="2668891" cy="178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6758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28660" y="0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643578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Leishmaniose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err="1" smtClean="0"/>
              <a:t>Leishmania</a:t>
            </a:r>
            <a:r>
              <a:rPr lang="pt-BR" dirty="0" smtClean="0"/>
              <a:t> </a:t>
            </a:r>
            <a:r>
              <a:rPr lang="pt-BR" dirty="0" err="1" smtClean="0"/>
              <a:t>sp</a:t>
            </a:r>
            <a:r>
              <a:rPr lang="pt-BR" dirty="0" smtClean="0"/>
              <a:t>.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</a:t>
            </a:r>
          </a:p>
          <a:p>
            <a:pPr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Leishmaniose tegumentar americana: feridas de difícil cicatrização na pele e mucosas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Leishmaniose visceral americana: lesões nas vísceras, aumento do fígado, anemia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através da picada do vetor, </a:t>
            </a:r>
            <a:r>
              <a:rPr lang="pt-BR" i="1" dirty="0" err="1" smtClean="0"/>
              <a:t>Lutzomyia</a:t>
            </a:r>
            <a:r>
              <a:rPr lang="pt-BR" dirty="0" smtClean="0"/>
              <a:t> </a:t>
            </a:r>
            <a:r>
              <a:rPr lang="pt-BR" dirty="0" err="1" smtClean="0"/>
              <a:t>sp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5122" name="Picture 2" descr="http://classconnection.s3.amazonaws.com/53291/flashcards/796063/jpg/leishmania-donovani---promastigot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714356"/>
            <a:ext cx="3238523" cy="2428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422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14478" y="142852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00174"/>
            <a:ext cx="6115064" cy="452596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pt-BR" dirty="0" smtClean="0"/>
              <a:t> Vetor: </a:t>
            </a:r>
            <a:r>
              <a:rPr lang="pt-BR" i="1" dirty="0" err="1" smtClean="0"/>
              <a:t>Lutzomyia</a:t>
            </a:r>
            <a:r>
              <a:rPr lang="pt-BR" dirty="0" smtClean="0"/>
              <a:t> </a:t>
            </a:r>
            <a:r>
              <a:rPr lang="pt-BR" dirty="0" err="1" smtClean="0"/>
              <a:t>sp</a:t>
            </a:r>
            <a:r>
              <a:rPr lang="pt-BR" dirty="0" smtClean="0"/>
              <a:t>. (mosquito-palha)</a:t>
            </a:r>
          </a:p>
          <a:p>
            <a:pPr>
              <a:buFont typeface="Wingdings" pitchFamily="2" charset="2"/>
              <a:buChar char="v"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 . </a:t>
            </a:r>
            <a:r>
              <a:rPr lang="pt-BR" b="1" dirty="0" err="1" smtClean="0"/>
              <a:t>Flebotomíneos</a:t>
            </a:r>
            <a:r>
              <a:rPr lang="pt-BR" dirty="0" smtClean="0"/>
              <a:t> (diferente de mosquito!)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Picada da fêmea contaminada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Fêmea se infecta ao picar animais (reservatório) infectados: cães, ratos, gambás (mamíferos)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098" name="Picture 2" descr="http://upload.wikimedia.org/wikipedia/commons/5/59/Lutzomyia_longipalpis-sandfl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357166"/>
            <a:ext cx="2857520" cy="2857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4" name="Picture 8" descr="http://i.ytimg.com/vi/kFT5GCgTkog/hqdefault.jpg"/>
          <p:cNvPicPr>
            <a:picLocks noChangeAspect="1" noChangeArrowheads="1"/>
          </p:cNvPicPr>
          <p:nvPr/>
        </p:nvPicPr>
        <p:blipFill>
          <a:blip r:embed="rId3"/>
          <a:srcRect l="7229" t="4819" r="2410" b="13253"/>
          <a:stretch>
            <a:fillRect/>
          </a:stretch>
        </p:blipFill>
        <p:spPr bwMode="auto">
          <a:xfrm>
            <a:off x="6000760" y="3643314"/>
            <a:ext cx="1785950" cy="1214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2" name="Picture 6" descr="http://www.insetimax.com.br/sites/default/files/rato(1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5206" y="4286256"/>
            <a:ext cx="1725065" cy="1214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0" name="Picture 4" descr="http://blog.meuamigopet.com.br/blog/wp-content/uploads/2013/02/meu_amigo_pet_meu_cachorro_esta_enxergando_bem_quinta_3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12" y="5286388"/>
            <a:ext cx="1571636" cy="1178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495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pt-BR" dirty="0" smtClean="0"/>
              <a:t>. Prevenção: </a:t>
            </a:r>
          </a:p>
          <a:p>
            <a:pPr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Diagnóstico e tratamento dos infectados</a:t>
            </a:r>
          </a:p>
          <a:p>
            <a:pPr>
              <a:buFontTx/>
              <a:buChar char="-"/>
            </a:pPr>
            <a:r>
              <a:rPr lang="pt-BR" dirty="0" smtClean="0"/>
              <a:t>Erradicação do vetor </a:t>
            </a:r>
          </a:p>
          <a:p>
            <a:pPr>
              <a:buFontTx/>
              <a:buChar char="-"/>
            </a:pPr>
            <a:r>
              <a:rPr lang="pt-BR" dirty="0" smtClean="0"/>
              <a:t>Uso de telas de malha fina nas portas e janelas</a:t>
            </a:r>
          </a:p>
          <a:p>
            <a:pPr>
              <a:buFontTx/>
              <a:buChar char="-"/>
            </a:pPr>
            <a:r>
              <a:rPr lang="pt-BR" dirty="0" smtClean="0"/>
              <a:t>Uso de repelente</a:t>
            </a:r>
          </a:p>
          <a:p>
            <a:pPr>
              <a:buFontTx/>
              <a:buChar char="-"/>
            </a:pPr>
            <a:r>
              <a:rPr lang="pt-BR" dirty="0" smtClean="0"/>
              <a:t>Sacrifício dos animais infectados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4261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357486" y="0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8596" y="1285836"/>
            <a:ext cx="8229600" cy="5572164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Malária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dirty="0" err="1" smtClean="0"/>
              <a:t>Plasmodium</a:t>
            </a:r>
            <a:r>
              <a:rPr lang="pt-BR" dirty="0" smtClean="0"/>
              <a:t> </a:t>
            </a:r>
            <a:r>
              <a:rPr lang="pt-BR" dirty="0" err="1" smtClean="0"/>
              <a:t>sp</a:t>
            </a:r>
            <a:r>
              <a:rPr lang="pt-BR" dirty="0" smtClean="0"/>
              <a:t>.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</a:t>
            </a:r>
          </a:p>
          <a:p>
            <a:pPr>
              <a:buFontTx/>
              <a:buChar char="-"/>
            </a:pPr>
            <a:r>
              <a:rPr lang="pt-BR" dirty="0" smtClean="0"/>
              <a:t>Contaminação das células do fígado e posteriormente das hemácias (glóbulos vermelhos)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 Rompimento dessas células, liberando mais parasitas e </a:t>
            </a:r>
            <a:r>
              <a:rPr lang="pt-BR" b="1" dirty="0" smtClean="0"/>
              <a:t>toxinas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Febre malárica (periódica)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através da picada do vetor </a:t>
            </a:r>
            <a:r>
              <a:rPr lang="pt-BR" i="1" dirty="0" err="1" smtClean="0"/>
              <a:t>Anopheles</a:t>
            </a:r>
            <a:r>
              <a:rPr lang="pt-BR" dirty="0" smtClean="0"/>
              <a:t> </a:t>
            </a:r>
            <a:r>
              <a:rPr lang="pt-BR" dirty="0" err="1" smtClean="0"/>
              <a:t>sp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3074" name="Picture 2" descr="http://www.cdc.gov/dpdx/images/malaria/falciparum/Pf_troph_thin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12" y="142852"/>
            <a:ext cx="2643206" cy="2643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 descr="http://upload.wikimedia.org/wikipedia/commons/f/fc/Plasmodium_falciparum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214290"/>
            <a:ext cx="2344247" cy="1571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373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494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pt-BR" dirty="0" smtClean="0"/>
              <a:t> </a:t>
            </a:r>
            <a:r>
              <a:rPr lang="pt-BR" b="1" dirty="0" smtClean="0"/>
              <a:t>Vetor</a:t>
            </a:r>
            <a:r>
              <a:rPr lang="pt-BR" dirty="0" smtClean="0"/>
              <a:t>: </a:t>
            </a:r>
            <a:r>
              <a:rPr lang="pt-BR" i="1" dirty="0" err="1" smtClean="0"/>
              <a:t>Anopheles</a:t>
            </a:r>
            <a:r>
              <a:rPr lang="pt-BR" dirty="0" smtClean="0"/>
              <a:t> </a:t>
            </a:r>
            <a:r>
              <a:rPr lang="pt-BR" dirty="0" err="1" smtClean="0"/>
              <a:t>sp</a:t>
            </a:r>
            <a:r>
              <a:rPr lang="pt-BR" dirty="0" smtClean="0"/>
              <a:t>. (Mosquito prego)</a:t>
            </a:r>
          </a:p>
          <a:p>
            <a:pPr>
              <a:buFont typeface="Wingdings" pitchFamily="2" charset="2"/>
              <a:buChar char="v"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- Picada da fêmea infectada (durante a noite)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- O parasita completa seu ciclo dentro do corpo do mosquito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  <a:r>
              <a:rPr lang="pt-BR" dirty="0" smtClean="0"/>
              <a:t>:</a:t>
            </a:r>
          </a:p>
          <a:p>
            <a:pPr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Eliminação do vetor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Evitar contato com o vetor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1026" name="Picture 2" descr="https://www.vectorbase.org/sites/default/files/ftp/an_stephens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4000504"/>
            <a:ext cx="3776139" cy="2500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581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4346" y="142852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286412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Toxoplasmose</a:t>
            </a:r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smtClean="0"/>
              <a:t>Toxoplasma </a:t>
            </a:r>
            <a:r>
              <a:rPr lang="pt-BR" i="1" dirty="0" err="1" smtClean="0"/>
              <a:t>gondii</a:t>
            </a:r>
            <a:endParaRPr lang="pt-BR" i="1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infecção geral do individuo, mas em especial do sistema nervoso, mas muitas vezes assintomática. 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</a:t>
            </a:r>
          </a:p>
          <a:p>
            <a:pPr>
              <a:buFontTx/>
              <a:buChar char="-"/>
            </a:pPr>
            <a:r>
              <a:rPr lang="pt-BR" dirty="0" smtClean="0"/>
              <a:t>Através das fezes de gatos infectados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ingestão direta do parasita do meio (alimentos ou objetos contaminados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Ingestão de carne mal passada de outros animais infectados (porco, carneiro, boi) pelas fezes dos gatos</a:t>
            </a:r>
            <a:endParaRPr lang="pt-BR" dirty="0"/>
          </a:p>
        </p:txBody>
      </p:sp>
      <p:pic>
        <p:nvPicPr>
          <p:cNvPr id="35842" name="Picture 2" descr="https://encrypted-tbn3.gstatic.com/images?q=tbn:ANd9GcR5gXAMap6b7qYfpzn90H7T-5v-uDoq3YKTRkNyPR0i52Y9Puo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285728"/>
            <a:ext cx="3062291" cy="2128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4274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pt-BR" dirty="0" smtClean="0"/>
              <a:t>“Protista”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5720" y="500042"/>
            <a:ext cx="8429684" cy="378621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  <a:r>
              <a:rPr lang="pt-BR" dirty="0" smtClean="0"/>
              <a:t>:</a:t>
            </a:r>
          </a:p>
          <a:p>
            <a:pPr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Medidas básicas de higiene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Cuidados na interação com gatos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Não ingerir carnes cruas ou mal passadas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 typeface="Wingdings" pitchFamily="2" charset="2"/>
              <a:buChar char="v"/>
            </a:pPr>
            <a:r>
              <a:rPr lang="pt-BR" dirty="0" smtClean="0"/>
              <a:t> </a:t>
            </a:r>
            <a:r>
              <a:rPr lang="pt-BR" b="1" dirty="0" smtClean="0"/>
              <a:t>Curiosidade</a:t>
            </a:r>
            <a:r>
              <a:rPr lang="pt-BR" dirty="0" smtClean="0"/>
              <a:t>: o </a:t>
            </a:r>
            <a:r>
              <a:rPr lang="pt-BR" i="1" dirty="0" smtClean="0"/>
              <a:t>Toxoplasma </a:t>
            </a:r>
            <a:r>
              <a:rPr lang="pt-BR" dirty="0" smtClean="0"/>
              <a:t>pode manipular o comportamento dos ratos?</a:t>
            </a:r>
            <a:endParaRPr lang="pt-BR" dirty="0"/>
          </a:p>
        </p:txBody>
      </p:sp>
      <p:pic>
        <p:nvPicPr>
          <p:cNvPr id="34818" name="Picture 2" descr="http://i.huffpost.com/gen/1361402/images/n-CAT-MOUSE-large57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4429132"/>
            <a:ext cx="5429250" cy="2266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693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www.agrolink.com.br/agromidias/problemas/g/penicillium-digitatum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857364"/>
            <a:ext cx="2286015" cy="1714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4" descr="http://farm5.static.flickr.com/4047/4605233896_21407b25e5_o_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3165" y="0"/>
            <a:ext cx="3690835" cy="2306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http://cienciahoje.uol.com.br/revista-ch/2010/267/comer-pao-com-bolor-faz-mal-a-saude-torra-lo-neutraliza-o-possivel-efeito-malefico/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714752"/>
            <a:ext cx="4714872" cy="3143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12" descr="http://www.uoguelph.ca/~gbarron/MISCELLANEOUS/penici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9453" y="-1"/>
            <a:ext cx="5462618" cy="3721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 descr="http://checklists.datazone.darwinfoundation.org/static/photos/checklists/display/basidiomycota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53165" y="1870118"/>
            <a:ext cx="3697437" cy="2773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http://idata.over-blog.com/3/37/51/77/tmentagrophytes5_jpg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95085" y="3714752"/>
            <a:ext cx="4420672" cy="3132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0" y="4370"/>
            <a:ext cx="3779912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err="1" smtClean="0"/>
              <a:t>Fungi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Eucariotos</a:t>
            </a:r>
          </a:p>
          <a:p>
            <a:r>
              <a:rPr lang="pt-BR" sz="2800" b="1" dirty="0" smtClean="0"/>
              <a:t>. Unicelulares e Pluricelulares</a:t>
            </a:r>
          </a:p>
          <a:p>
            <a:r>
              <a:rPr lang="pt-BR" sz="2800" b="1" dirty="0" smtClean="0"/>
              <a:t>. Heterótrofos</a:t>
            </a:r>
          </a:p>
          <a:p>
            <a:r>
              <a:rPr lang="pt-BR" sz="2800" b="1" dirty="0" smtClean="0"/>
              <a:t>. Fungos</a:t>
            </a:r>
          </a:p>
        </p:txBody>
      </p:sp>
    </p:spTree>
    <p:extLst>
      <p:ext uri="{BB962C8B-B14F-4D97-AF65-F5344CB8AC3E}">
        <p14:creationId xmlns:p14="http://schemas.microsoft.com/office/powerpoint/2010/main" val="13247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928280" y="188640"/>
            <a:ext cx="8229600" cy="1143000"/>
          </a:xfrm>
        </p:spPr>
        <p:txBody>
          <a:bodyPr/>
          <a:lstStyle/>
          <a:p>
            <a:r>
              <a:rPr lang="pt-BR" dirty="0" err="1"/>
              <a:t>Fungi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Características gerais: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Uni ou pluricelulares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Hifas (conjunto = Micélio): células com parede celular de </a:t>
            </a:r>
            <a:r>
              <a:rPr lang="pt-BR" b="1" dirty="0" smtClean="0"/>
              <a:t>quitina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Parte vegetativa e reprodutora (esporos)</a:t>
            </a:r>
            <a:endParaRPr lang="pt-BR" dirty="0"/>
          </a:p>
        </p:txBody>
      </p:sp>
      <p:pic>
        <p:nvPicPr>
          <p:cNvPr id="5" name="Picture 2" descr="http://professores.unisanta.br/maramagenta/Imagens/FUNGO/Rhizopu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6"/>
          <a:stretch/>
        </p:blipFill>
        <p:spPr bwMode="auto">
          <a:xfrm>
            <a:off x="4860032" y="476672"/>
            <a:ext cx="2306701" cy="1542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jornalcana.com.br/wp-content/uploads/2014/11/leved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82" y="1700808"/>
            <a:ext cx="2753916" cy="1723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471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og.infg.com.br/in/11248264-dee-0b0/FT1500A/550/2014-678125828-2014010800643.jpg_201401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581128"/>
            <a:ext cx="4848325" cy="2107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noticias.mozmassoko.com/wp-content/uploads/2015/04/At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090" y="4345616"/>
            <a:ext cx="3075647" cy="1436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imaoazedo.com.br/wp-content/uploads/2015/04/Baleia-Jubar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" y="188640"/>
            <a:ext cx="2991861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i1.r7.com/data/files/2C95/948E/3220/1487/0132/2C3A/4CC2/0E5C/morcego-hg-20110993.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21" y="1512841"/>
            <a:ext cx="2192026" cy="1096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naturlink.sapo.pt/ResourcesUser/GaleriaFauna/A%20intelig%C3%AAncia%20dos%20golfinhos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7" t="8927" r="5396" b="12648"/>
          <a:stretch/>
        </p:blipFill>
        <p:spPr bwMode="auto">
          <a:xfrm>
            <a:off x="2930427" y="329774"/>
            <a:ext cx="2590800" cy="1750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://www.jonnysize.com.br/website/blog/wp-content/uploads/js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30" y="1409617"/>
            <a:ext cx="2042138" cy="183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s://encrypted-tbn0.gstatic.com/images?q=tbn:ANd9GcRd0bj-3yyo0m2k7jljVLjVoJ1sMD--ReOP_iz8wrUGnLVpM7o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76" y="1622459"/>
            <a:ext cx="3248025" cy="140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mergulhadores.com.br/forum/uploads/86c6833ea740697e5d8b4cfcc93012e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77" y="2867270"/>
            <a:ext cx="3037251" cy="2002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975727" y="3035197"/>
            <a:ext cx="210032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Proximidade evolutiva?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243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ttp://pgodoy.com/wp-content/uploads/2011/09/iop_Rhizopus-s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3333750" cy="3276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professores.unisanta.br/maramagenta/Imagens/FUNGO/Rhizopu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6"/>
          <a:stretch/>
        </p:blipFill>
        <p:spPr bwMode="auto">
          <a:xfrm>
            <a:off x="4918495" y="260648"/>
            <a:ext cx="4032448" cy="2696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ocentes.educacion.navarra.es/metayosa/clip_image004_0020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5400600" cy="3215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jornalcana.com.br/wp-content/uploads/2014/11/levedur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76177"/>
            <a:ext cx="4698132" cy="2939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53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16632" y="0"/>
            <a:ext cx="8229600" cy="1143000"/>
          </a:xfrm>
        </p:spPr>
        <p:txBody>
          <a:bodyPr/>
          <a:lstStyle/>
          <a:p>
            <a:r>
              <a:rPr lang="pt-BR" dirty="0" err="1" smtClean="0"/>
              <a:t>Fungi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486" y="1054927"/>
            <a:ext cx="8229600" cy="4896544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Importância:</a:t>
            </a:r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sz="3100" b="1" dirty="0" smtClean="0"/>
              <a:t>Ambiental</a:t>
            </a:r>
            <a:r>
              <a:rPr lang="pt-BR" sz="3100" dirty="0" smtClean="0"/>
              <a:t>: principais decompositores da matéria orgânica, importantes associações com outros organismos (</a:t>
            </a:r>
            <a:r>
              <a:rPr lang="pt-BR" sz="3100" dirty="0" err="1" smtClean="0"/>
              <a:t>ex</a:t>
            </a:r>
            <a:r>
              <a:rPr lang="pt-BR" sz="3100" dirty="0" smtClean="0"/>
              <a:t>: Liquens)</a:t>
            </a:r>
          </a:p>
          <a:p>
            <a:pPr marL="0" indent="0">
              <a:buNone/>
            </a:pPr>
            <a:endParaRPr lang="pt-BR" sz="3100" dirty="0"/>
          </a:p>
          <a:p>
            <a:pPr marL="0" indent="0">
              <a:buNone/>
            </a:pPr>
            <a:r>
              <a:rPr lang="pt-BR" sz="3100" dirty="0" smtClean="0"/>
              <a:t>. </a:t>
            </a:r>
            <a:r>
              <a:rPr lang="pt-BR" sz="3100" b="1" dirty="0" smtClean="0"/>
              <a:t>Econômica</a:t>
            </a:r>
            <a:r>
              <a:rPr lang="pt-BR" sz="3100" dirty="0" smtClean="0"/>
              <a:t>: importantes no setor </a:t>
            </a:r>
            <a:r>
              <a:rPr lang="pt-BR" sz="3100" dirty="0" smtClean="0"/>
              <a:t>alimentício (pão, cerveja, fermento, cogumelos)</a:t>
            </a:r>
            <a:endParaRPr lang="pt-BR" sz="3100" dirty="0" smtClean="0"/>
          </a:p>
          <a:p>
            <a:pPr marL="0" indent="0">
              <a:buNone/>
            </a:pPr>
            <a:endParaRPr lang="pt-BR" sz="3100" dirty="0"/>
          </a:p>
          <a:p>
            <a:pPr marL="0" indent="0">
              <a:buNone/>
            </a:pPr>
            <a:r>
              <a:rPr lang="pt-BR" sz="3100" dirty="0" smtClean="0"/>
              <a:t>. </a:t>
            </a:r>
            <a:r>
              <a:rPr lang="pt-BR" sz="3100" b="1" dirty="0" smtClean="0"/>
              <a:t>Saúde</a:t>
            </a:r>
            <a:r>
              <a:rPr lang="pt-BR" sz="3100" dirty="0" smtClean="0"/>
              <a:t>: causadores de doenças em humanos e outros </a:t>
            </a:r>
            <a:r>
              <a:rPr lang="pt-BR" sz="3100" dirty="0" smtClean="0"/>
              <a:t>animais</a:t>
            </a:r>
            <a:r>
              <a:rPr lang="pt-BR" sz="3100" dirty="0"/>
              <a:t> </a:t>
            </a:r>
            <a:r>
              <a:rPr lang="pt-BR" sz="3100" dirty="0" smtClean="0"/>
              <a:t>(micose, sapinho)</a:t>
            </a:r>
            <a:endParaRPr lang="pt-BR" sz="3100" dirty="0"/>
          </a:p>
        </p:txBody>
      </p:sp>
      <p:pic>
        <p:nvPicPr>
          <p:cNvPr id="3074" name="Picture 2" descr="http://www.frangocompequi.com.br/wp-content/uploads/2012/07/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78" y="116632"/>
            <a:ext cx="3124389" cy="2091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elhoramiga.com.br/wp-content/uploads/2011/07/mico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5224"/>
            <a:ext cx="2386236" cy="1255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61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88640"/>
            <a:ext cx="8229600" cy="4525963"/>
          </a:xfrm>
        </p:spPr>
        <p:txBody>
          <a:bodyPr/>
          <a:lstStyle/>
          <a:p>
            <a:r>
              <a:rPr lang="pt-BR" b="1" dirty="0" smtClean="0"/>
              <a:t>Liquens</a:t>
            </a:r>
            <a:r>
              <a:rPr lang="pt-BR" dirty="0" smtClean="0"/>
              <a:t>: associação </a:t>
            </a:r>
            <a:r>
              <a:rPr lang="pt-BR" dirty="0" err="1" smtClean="0"/>
              <a:t>mutualistica</a:t>
            </a:r>
            <a:r>
              <a:rPr lang="pt-BR" dirty="0" smtClean="0"/>
              <a:t> (mutualismo) entre fungos e algas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Organismos pioneiros em sucessões ecológicas</a:t>
            </a:r>
          </a:p>
          <a:p>
            <a:pPr>
              <a:buFontTx/>
              <a:buChar char="-"/>
            </a:pPr>
            <a:endParaRPr lang="pt-BR" dirty="0"/>
          </a:p>
        </p:txBody>
      </p:sp>
      <p:pic>
        <p:nvPicPr>
          <p:cNvPr id="4098" name="Picture 2" descr="Image result for liqu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891" y="2708920"/>
            <a:ext cx="5356853" cy="4017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39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88640" y="176664"/>
            <a:ext cx="8229600" cy="1143000"/>
          </a:xfrm>
        </p:spPr>
        <p:txBody>
          <a:bodyPr/>
          <a:lstStyle/>
          <a:p>
            <a:r>
              <a:rPr lang="pt-BR" dirty="0" err="1"/>
              <a:t>Fungi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9168" y="1268760"/>
            <a:ext cx="8229600" cy="47525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</a:t>
            </a:r>
            <a:r>
              <a:rPr lang="pt-BR" b="1" dirty="0" smtClean="0"/>
              <a:t>Penicilina</a:t>
            </a:r>
            <a:r>
              <a:rPr lang="pt-BR" dirty="0" smtClean="0"/>
              <a:t>:</a:t>
            </a:r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Descoberta acidental dos antibióticos a partir de uma espécie de fungo: </a:t>
            </a:r>
            <a:r>
              <a:rPr lang="pt-BR" i="1" dirty="0" err="1" smtClean="0"/>
              <a:t>Penicillium</a:t>
            </a:r>
            <a:r>
              <a:rPr lang="pt-BR" i="1" dirty="0" smtClean="0"/>
              <a:t> </a:t>
            </a:r>
            <a:r>
              <a:rPr lang="pt-BR" dirty="0" smtClean="0"/>
              <a:t>sp.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Grande impacto na saúde global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098" name="Picture 2" descr="http://4.bp.blogspot.com/-MwIunZEvtUo/VRDE8Ws1NuI/AAAAAAACBfg/5mDRIjdkWeg/s1600/Penicillium%2Ben%2Btinc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365104"/>
            <a:ext cx="3037631" cy="2284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zeulab.com/images/productos/otroskits/cotrol-positivo-de-penicilina-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08" y="260648"/>
            <a:ext cx="3381375" cy="2095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64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pt-BR" dirty="0" smtClean="0"/>
              <a:t>Classificação dos seres vivos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628800"/>
            <a:ext cx="8748464" cy="4525963"/>
          </a:xfrm>
        </p:spPr>
        <p:txBody>
          <a:bodyPr/>
          <a:lstStyle/>
          <a:p>
            <a:r>
              <a:rPr lang="pt-BR" b="1" dirty="0" smtClean="0"/>
              <a:t>Sistemática Filogenética X Taxonomia Numérica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Linhas de pensamento (escolas) a respeito da forma de classificar os organismos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Foco de grandes discussões nas ciências biológicas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693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 dos seres vivos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pt-BR" b="1" dirty="0" smtClean="0"/>
              <a:t>Taxonomia Numérica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Classificava os organismos de acordo com o </a:t>
            </a:r>
            <a:r>
              <a:rPr lang="pt-BR" b="1" dirty="0" smtClean="0"/>
              <a:t>número bruto de caracteres</a:t>
            </a:r>
            <a:r>
              <a:rPr lang="pt-BR" dirty="0" smtClean="0"/>
              <a:t> (estruturas, cores, formas) que eles tinham em comum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Dados eram analisados em uma grande tabela, para se descobrir o grau de proximidade entre os organismos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Homoplasias</a:t>
            </a:r>
            <a:r>
              <a:rPr lang="pt-BR" dirty="0" smtClean="0"/>
              <a:t> (analogias): Órgãos que tem a mesma aparência, mas não a mesma origem filogenética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701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2044</Words>
  <Application>Microsoft Office PowerPoint</Application>
  <PresentationFormat>Apresentação na tela (4:3)</PresentationFormat>
  <Paragraphs>453</Paragraphs>
  <Slides>73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4" baseType="lpstr">
      <vt:lpstr>Tema do Office</vt:lpstr>
      <vt:lpstr>Classificação dos Seres Vivos e Reinos dos Micro-organismos</vt:lpstr>
      <vt:lpstr>Biodiversidade</vt:lpstr>
      <vt:lpstr>Classificação dos seres vivos</vt:lpstr>
      <vt:lpstr>Apresentação do PowerPoint</vt:lpstr>
      <vt:lpstr>Apresentação do PowerPoint</vt:lpstr>
      <vt:lpstr>Apresentação do PowerPoint</vt:lpstr>
      <vt:lpstr>Apresentação do PowerPoint</vt:lpstr>
      <vt:lpstr>Classificação dos seres vivos</vt:lpstr>
      <vt:lpstr>Classificação dos seres vivos</vt:lpstr>
      <vt:lpstr>Classificação dos seres vivos</vt:lpstr>
      <vt:lpstr>Classificação dos seres vivos</vt:lpstr>
      <vt:lpstr>Classificação dos seres vivos</vt:lpstr>
      <vt:lpstr>Classificação dos seres vivos</vt:lpstr>
      <vt:lpstr>Classificação dos seres vivos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Vírus</vt:lpstr>
      <vt:lpstr>Apresentação do PowerPoint</vt:lpstr>
      <vt:lpstr>Vírus</vt:lpstr>
      <vt:lpstr>Vírus</vt:lpstr>
      <vt:lpstr>Apresentação do PowerPoint</vt:lpstr>
      <vt:lpstr>Apresentação do PowerPoint</vt:lpstr>
      <vt:lpstr>Apresentação do PowerPoint</vt:lpstr>
      <vt:lpstr>Apresentação do PowerPoint</vt:lpstr>
      <vt:lpstr>Bactérias</vt:lpstr>
      <vt:lpstr>Bactéria</vt:lpstr>
      <vt:lpstr>Apresentação do PowerPoint</vt:lpstr>
      <vt:lpstr>Bactéria</vt:lpstr>
      <vt:lpstr>Bactéria</vt:lpstr>
      <vt:lpstr>Bactéria</vt:lpstr>
      <vt:lpstr>Bactéria</vt:lpstr>
      <vt:lpstr>Bactéria</vt:lpstr>
      <vt:lpstr>Bactéria</vt:lpstr>
      <vt:lpstr>Bactéria</vt:lpstr>
      <vt:lpstr>Bactéria</vt:lpstr>
      <vt:lpstr>Bactéria</vt:lpstr>
      <vt:lpstr>Bactéria</vt:lpstr>
      <vt:lpstr>Bactéria</vt:lpstr>
      <vt:lpstr>Bactéria</vt:lpstr>
      <vt:lpstr>Bactéria</vt:lpstr>
      <vt:lpstr>Bactéria</vt:lpstr>
      <vt:lpstr>Bactéria</vt:lpstr>
      <vt:lpstr>Apresentação do PowerPoint</vt:lpstr>
      <vt:lpstr>“Protista”</vt:lpstr>
      <vt:lpstr>“Protista”</vt:lpstr>
      <vt:lpstr>Apresentação do PowerPoint</vt:lpstr>
      <vt:lpstr>Apresentação do PowerPoint</vt:lpstr>
      <vt:lpstr>“Protista”</vt:lpstr>
      <vt:lpstr>Apresentação do PowerPoint</vt:lpstr>
      <vt:lpstr>Apresentação do PowerPoint</vt:lpstr>
      <vt:lpstr>“Protista”</vt:lpstr>
      <vt:lpstr>“Protista”</vt:lpstr>
      <vt:lpstr>“Protista”</vt:lpstr>
      <vt:lpstr>“Protista”</vt:lpstr>
      <vt:lpstr>“Protista”</vt:lpstr>
      <vt:lpstr>“Protista”</vt:lpstr>
      <vt:lpstr>“Protista”</vt:lpstr>
      <vt:lpstr>“Protista”</vt:lpstr>
      <vt:lpstr>“Protista”</vt:lpstr>
      <vt:lpstr>“Protista”</vt:lpstr>
      <vt:lpstr>“Protista”</vt:lpstr>
      <vt:lpstr>Apresentação do PowerPoint</vt:lpstr>
      <vt:lpstr>Fungi</vt:lpstr>
      <vt:lpstr>Apresentação do PowerPoint</vt:lpstr>
      <vt:lpstr>Fungi</vt:lpstr>
      <vt:lpstr>Apresentação do PowerPoint</vt:lpstr>
      <vt:lpstr>Fungi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Classificação dos Seres Vivos e Reinos dos Microorganismos</dc:title>
  <dc:creator>Pedro</dc:creator>
  <cp:lastModifiedBy>Pedro</cp:lastModifiedBy>
  <cp:revision>16</cp:revision>
  <dcterms:created xsi:type="dcterms:W3CDTF">2016-08-05T03:49:16Z</dcterms:created>
  <dcterms:modified xsi:type="dcterms:W3CDTF">2016-08-26T15:51:57Z</dcterms:modified>
</cp:coreProperties>
</file>